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d2df618e074be9" /><Relationship Type="http://schemas.openxmlformats.org/officeDocument/2006/relationships/extended-properties" Target="/docProps/app.xml" Id="Rb496dadbb566418b" /><Relationship Type="http://schemas.openxmlformats.org/officeDocument/2006/relationships/officeDocument" Target="/ppt/presentation.xml" Id="Rcc82f0d1508341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f3f71495b94e3f"/>
  </p:sldMasterIdLst>
  <p:notesMasterIdLst>
    <p:notesMasterId xmlns:r="http://schemas.openxmlformats.org/officeDocument/2006/relationships" r:id="R7e0fa946774849a9"/>
  </p:notesMasterIdLst>
  <p:sldIdLst>
    <p:sldId xmlns:r="http://schemas.openxmlformats.org/officeDocument/2006/relationships" id="256" r:id="R70f0a210216d40ca"/>
    <p:sldId xmlns:r="http://schemas.openxmlformats.org/officeDocument/2006/relationships" id="257" r:id="R2676cbd08fc64997"/>
    <p:sldId xmlns:r="http://schemas.openxmlformats.org/officeDocument/2006/relationships" id="258" r:id="R95d82044ab4149f4"/>
    <p:sldId xmlns:r="http://schemas.openxmlformats.org/officeDocument/2006/relationships" id="259" r:id="R667220e110534332"/>
    <p:sldId xmlns:r="http://schemas.openxmlformats.org/officeDocument/2006/relationships" id="260" r:id="Rf1093a7bec1948ae"/>
    <p:sldId xmlns:r="http://schemas.openxmlformats.org/officeDocument/2006/relationships" id="261" r:id="R2c8afe790cb14325"/>
    <p:sldId xmlns:r="http://schemas.openxmlformats.org/officeDocument/2006/relationships" id="262" r:id="Rb379f673dd3c457c"/>
    <p:sldId xmlns:r="http://schemas.openxmlformats.org/officeDocument/2006/relationships" id="263" r:id="R00841ab9b5fa4fcd"/>
    <p:sldId xmlns:r="http://schemas.openxmlformats.org/officeDocument/2006/relationships" id="264" r:id="R0b14bcc1f53e4c0c"/>
    <p:sldId xmlns:r="http://schemas.openxmlformats.org/officeDocument/2006/relationships" id="265" r:id="Rfe7126a8ba894ec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da7990645c4980" /><Relationship Type="http://schemas.openxmlformats.org/officeDocument/2006/relationships/slideMaster" Target="/ppt/slideMasters/slideMaster1.xml" Id="R85f3f71495b94e3f" /><Relationship Type="http://schemas.openxmlformats.org/officeDocument/2006/relationships/notesMaster" Target="/ppt/notesMasters/notesMaster1.xml" Id="R7e0fa946774849a9" /><Relationship Type="http://schemas.openxmlformats.org/officeDocument/2006/relationships/presProps" Target="/ppt/presProps.xml" Id="Rd0781ea830e0431a" /><Relationship Type="http://schemas.openxmlformats.org/officeDocument/2006/relationships/tableStyles" Target="/ppt/tableStyles.xml" Id="Ra2c5d05a9906410f" /><Relationship Type="http://schemas.openxmlformats.org/officeDocument/2006/relationships/slide" Target="/ppt/slides/slide1.xml" Id="R70f0a210216d40ca" /><Relationship Type="http://schemas.openxmlformats.org/officeDocument/2006/relationships/slide" Target="/ppt/slides/slide2.xml" Id="R2676cbd08fc64997" /><Relationship Type="http://schemas.openxmlformats.org/officeDocument/2006/relationships/slide" Target="/ppt/slides/slide3.xml" Id="R95d82044ab4149f4" /><Relationship Type="http://schemas.openxmlformats.org/officeDocument/2006/relationships/slide" Target="/ppt/slides/slide4.xml" Id="R667220e110534332" /><Relationship Type="http://schemas.openxmlformats.org/officeDocument/2006/relationships/slide" Target="/ppt/slides/slide5.xml" Id="Rf1093a7bec1948ae" /><Relationship Type="http://schemas.openxmlformats.org/officeDocument/2006/relationships/slide" Target="/ppt/slides/slide6.xml" Id="R2c8afe790cb14325" /><Relationship Type="http://schemas.openxmlformats.org/officeDocument/2006/relationships/slide" Target="/ppt/slides/slide7.xml" Id="Rb379f673dd3c457c" /><Relationship Type="http://schemas.openxmlformats.org/officeDocument/2006/relationships/slide" Target="/ppt/slides/slide8.xml" Id="R00841ab9b5fa4fcd" /><Relationship Type="http://schemas.openxmlformats.org/officeDocument/2006/relationships/slide" Target="/ppt/slides/slide9.xml" Id="R0b14bcc1f53e4c0c" /><Relationship Type="http://schemas.openxmlformats.org/officeDocument/2006/relationships/slide" Target="/ppt/slides/slide10.xml" Id="Rfe7126a8ba894e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904db6137c4f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2d43cac7114b27" /><Relationship Type="http://schemas.openxmlformats.org/officeDocument/2006/relationships/notesMaster" Target="/ppt/notesMasters/notesMaster1.xml" Id="Rf7d1a1e6263347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47ef091ed64585" /><Relationship Type="http://schemas.openxmlformats.org/officeDocument/2006/relationships/notesMaster" Target="/ppt/notesMasters/notesMaster1.xml" Id="R0adb26ef0e6f4c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6c42fdb0474ef0" /><Relationship Type="http://schemas.openxmlformats.org/officeDocument/2006/relationships/notesMaster" Target="/ppt/notesMasters/notesMaster1.xml" Id="R1857f2c1b8ad4d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61770a9ff64171" /><Relationship Type="http://schemas.openxmlformats.org/officeDocument/2006/relationships/notesMaster" Target="/ppt/notesMasters/notesMaster1.xml" Id="R5ee1ae297ea147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f5cceee47140cb" /><Relationship Type="http://schemas.openxmlformats.org/officeDocument/2006/relationships/notesMaster" Target="/ppt/notesMasters/notesMaster1.xml" Id="Ra1115683693447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06062692ba44b7" /><Relationship Type="http://schemas.openxmlformats.org/officeDocument/2006/relationships/notesMaster" Target="/ppt/notesMasters/notesMaster1.xml" Id="R246e5993b39749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deb298f9724746" /><Relationship Type="http://schemas.openxmlformats.org/officeDocument/2006/relationships/notesMaster" Target="/ppt/notesMasters/notesMaster1.xml" Id="R02aea357239840f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7bf0f49c0c4e5f" /><Relationship Type="http://schemas.openxmlformats.org/officeDocument/2006/relationships/notesMaster" Target="/ppt/notesMasters/notesMaster1.xml" Id="R3d3a751718e64b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cbaba510d540c0" /><Relationship Type="http://schemas.openxmlformats.org/officeDocument/2006/relationships/notesMaster" Target="/ppt/notesMasters/notesMaster1.xml" Id="R0df2d36b78574e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3b2486aef9472a" /><Relationship Type="http://schemas.openxmlformats.org/officeDocument/2006/relationships/notesMaster" Target="/ppt/notesMasters/notesMaster1.xml" Id="R323b46653b0946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deck for diligence, not as a claim of customer traction or revenue.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product evidence and release state, 2026-08-22.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discussion centered on testable hypotheses and the evidence plan.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NCERT official textbook portal: https://ncert.nic.in/textbook.php</a:t>
            </a:r>
          </a:p>
          <a:p xmlns:a="http://schemas.openxmlformats.org/drawingml/2006/main">
            <a:r>
              <a:t>- CBSE 2026–27 curriculum release: https://www.cbse.gov.in/cbsenew/documents/14_Circular_01042026.pdf</a:t>
            </a:r>
          </a:p>
          <a:p xmlns:a="http://schemas.openxmlformats.org/drawingml/2006/main">
            <a:r>
              <a:t>- Internal product status, 2026-08-22.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that the model is only one layer; provenance and release governance are core product assets.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migration: db/migrations/CUSTOM/V914__curriculum__official_rag_hybrid_search.sql</a:t>
            </a:r>
          </a:p>
          <a:p xmlns:a="http://schemas.openxmlformats.org/drawingml/2006/main">
            <a:r>
              <a:t>- Internal retriever: app/ai/rag/retriever.py</a:t>
            </a:r>
          </a:p>
          <a:p xmlns:a="http://schemas.openxmlformats.org/drawingml/2006/main">
            <a:r>
              <a:t>- NCERT official textbook portal: https://ncert.nic.in/textbook.php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verified engineering facts; do not convert them into student-usage or learning-outcome claims.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data/runtime/curriculum/document-qa-report.json</a:t>
            </a:r>
          </a:p>
          <a:p xmlns:a="http://schemas.openxmlformats.org/drawingml/2006/main">
            <a:r>
              <a:t>- Internal: data/runtime/curriculum/extraction-report.json</a:t>
            </a:r>
          </a:p>
          <a:p xmlns:a="http://schemas.openxmlformats.org/drawingml/2006/main">
            <a:r>
              <a:t>- Internal: data/runtime/curriculum/educational-accuracy-pending-report.json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Compliance and educational quality are milestone gates, not footnotes.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Services Agreement: https://openai.com/en-GB/policies/services-agreement/</a:t>
            </a:r>
          </a:p>
          <a:p xmlns:a="http://schemas.openxmlformats.org/drawingml/2006/main">
            <a:r>
              <a:t>- Gemini API Additional Terms: https://ai.google.dev/gemini-api/terms</a:t>
            </a:r>
          </a:p>
          <a:p xmlns:a="http://schemas.openxmlformats.org/drawingml/2006/main">
            <a:r>
              <a:t>- Internal release gates, 2026-08-22.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funnel should prove activation and trust before pricing optimization.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User-approved product strategy in this task: 50 free successful questions per month.</a:t>
            </a:r>
          </a:p>
          <a:p xmlns:a="http://schemas.openxmlformats.org/drawingml/2006/main">
            <a:r>
              <a:t>- Internal pricing catalogue context; paid activation remains disabled pending verified checkout.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 sensitivity model, not a forecast or gross-margin claim.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GPT-5.6 Luna: https://developers.openai.com/api/docs/models/gpt-5.6-luna</a:t>
            </a:r>
          </a:p>
          <a:p xmlns:a="http://schemas.openxmlformats.org/drawingml/2006/main">
            <a:r>
              <a:t>- Calculation: students × 50 × (1,500 input tokens at $0.20/MTok + 500 output tokens at $1.20/MTok).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open-source path is strategic optionality; it is not required for a 500-student pilot.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OpenAI models: https://developers.openai.com/api/docs/models</a:t>
            </a:r>
          </a:p>
          <a:p xmlns:a="http://schemas.openxmlformats.org/drawingml/2006/main">
            <a:r>
              <a:t>- OpenAI gpt-oss announcement: https://openai.com/index/introducing-gpt-oss/</a:t>
            </a:r>
          </a:p>
          <a:p xmlns:a="http://schemas.openxmlformats.org/drawingml/2006/main">
            <a:r>
              <a:t>- OpenAI open-weight guidance: https://help.openai.com/en/articles/11870455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Investors should evaluate the evidence produced by each milestone, not the date alone.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release plan and QA findings, 2026-08-22.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round size, valuation, security, runway or offering terms are stated. Use reviewed legal documents for any investment discussion.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 investor diligence package, 2026-08-22.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ae0f5b4bdb4f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9fcfc0606b46fa" /><Relationship Type="http://schemas.openxmlformats.org/officeDocument/2006/relationships/slideLayout" Target="/ppt/slideLayouts/slideLayout1.xml" Id="R3f20180a654f4e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20180a654f4e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b4c22ea97b418e" /><Relationship Type="http://schemas.openxmlformats.org/officeDocument/2006/relationships/notesSlide" Target="/ppt/notesSlides/notesSlide1.xml" Id="Rc8f051b0508d4c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63b81c7ff4f0f" /><Relationship Type="http://schemas.openxmlformats.org/officeDocument/2006/relationships/notesSlide" Target="/ppt/notesSlides/notesSlide2.xml" Id="R2774d628991145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56201cd7b4a7f" /><Relationship Type="http://schemas.openxmlformats.org/officeDocument/2006/relationships/notesSlide" Target="/ppt/notesSlides/notesSlide3.xml" Id="R7f62751225da41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ebc7ab7f04678" /><Relationship Type="http://schemas.openxmlformats.org/officeDocument/2006/relationships/notesSlide" Target="/ppt/notesSlides/notesSlide4.xml" Id="Rbbc9c56270754d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d0396c04e4214" /><Relationship Type="http://schemas.openxmlformats.org/officeDocument/2006/relationships/notesSlide" Target="/ppt/notesSlides/notesSlide5.xml" Id="R1f6f1ef5cf574f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1b6680eb7d4318" /><Relationship Type="http://schemas.openxmlformats.org/officeDocument/2006/relationships/notesSlide" Target="/ppt/notesSlides/notesSlide6.xml" Id="R3020cd02f7b84c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2685e12844ca8" /><Relationship Type="http://schemas.openxmlformats.org/officeDocument/2006/relationships/chart" Target="/ppt/slides/charts/chart1.xml" Id="Rb873d345e48d439f" /><Relationship Type="http://schemas.openxmlformats.org/officeDocument/2006/relationships/notesSlide" Target="/ppt/notesSlides/notesSlide7.xml" Id="R9bb2407a06a548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25cf89c434bb1" /><Relationship Type="http://schemas.openxmlformats.org/officeDocument/2006/relationships/notesSlide" Target="/ppt/notesSlides/notesSlide8.xml" Id="R52dcce2a2b8944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fb437bfac4407" /><Relationship Type="http://schemas.openxmlformats.org/officeDocument/2006/relationships/notesSlide" Target="/ppt/notesSlides/notesSlide9.xml" Id="Rad3e1cbc7af549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b756aa1844ca6" /><Relationship Type="http://schemas.openxmlformats.org/officeDocument/2006/relationships/notesSlide" Target="/ppt/notesSlides/notesSlide10.xml" Id="R4338ba2b1ac24ea4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Estimated monthly Luna cost</c:v>
          </c:tx>
          <c:spPr>
            <a:solidFill xmlns:a="http://schemas.openxmlformats.org/drawingml/2006/main">
              <a:srgbClr val="3D8DFF"/>
            </a:solidFill>
          </c:spPr>
          <c:cat>
            <c:strLit>
              <c:ptCount val="4"/>
              <c:pt idx="0">
                <c:v>500</c:v>
              </c:pt>
              <c:pt idx="1">
                <c:v>5,000</c:v>
              </c:pt>
              <c:pt idx="2">
                <c:v>10,000</c:v>
              </c:pt>
              <c:pt idx="3">
                <c:v>25,000</c:v>
              </c:pt>
            </c:strLit>
          </c:cat>
          <c:val>
            <c:numLit>
              <c:formatCode>$0</c:formatCode>
              <c:ptCount val="4"/>
              <c:pt idx="0">
                <c:v>22.5</c:v>
              </c:pt>
              <c:pt idx="1">
                <c:v>225</c:v>
              </c:pt>
              <c:pt idx="2">
                <c:v>450</c:v>
              </c:pt>
              <c:pt idx="3">
                <c:v>1125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 b="1">
                  <a:solidFill>
                    <a:srgbClr val="0C111D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t>Fully active students × 50 responses</a:t>
                </a:r>
              </a:p>
            </c:rich>
          </c:tx>
          <c:overlay val="0"/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8BCC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566070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2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8ECF1"/>
              </a:solidFill>
              <a:prstDash val="solid"/>
            </a:ln>
          </c:spPr>
        </c:majorGridlines>
        <c:numFmt formatCode="$0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566070"/>
                </a:solidFill>
              </a:defRPr>
            </a:pPr>
          </a:p>
        </c:txPr>
        <c:crossAx val="48650112"/>
        <c:crossBetween val="between"/>
        <c:majorUnit val="300"/>
      </c:valAx>
      <c:spPr>
        <a:noFill xmlns:a="http://schemas.openxmlformats.org/drawingml/2006/main"/>
        <a:ln xmlns:a="http://schemas.openxmlformats.org/drawingml/2006/main" w="0">
          <a:solidFill>
            <a:srgbClr val="FFFFFF"/>
          </a:solidFill>
          <a:prstDash val="solid"/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solidFill>
        <a:srgbClr val="FFFFFF"/>
      </a:solidFill>
      <a:prstDash val="solid"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ver-brand">
            <a:extLst xmlns:a="http://schemas.openxmlformats.org/drawingml/2006/main">
              <a:ext uri="{FF2B5EF4-FFF2-40B4-BE49-F238E27FC236}">
                <a16:creationId xmlns:a16="http://schemas.microsoft.com/office/drawing/2014/main" id="{A33C2598-925B-4407-868F-40B7710B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CBSE AI TUTOR</a:t>
            </a:r>
          </a:p>
        </p:txBody>
      </p:sp>
      <p:sp>
        <p:nvSpPr>
          <p:cNvPr id="2" name="cover-meta">
            <a:extLst xmlns:a="http://schemas.openxmlformats.org/drawingml/2006/main">
              <a:ext uri="{FF2B5EF4-FFF2-40B4-BE49-F238E27FC236}">
                <a16:creationId xmlns:a16="http://schemas.microsoft.com/office/drawing/2014/main" id="{D8F0617F-68F7-4C98-948C-9E114F7F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1950"/>
            <a:ext cx="4933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PRE-LAUNCH INVESTOR OVERVIEW · AUGUST 2026</a:t>
            </a:r>
          </a:p>
        </p:txBody>
      </p:sp>
      <p:sp>
        <p:nvSpPr>
          <p:cNvPr id="3" name="cover-accent-to2xpvvkk29">
            <a:extLst xmlns:a="http://schemas.openxmlformats.org/drawingml/2006/main">
              <a:ext uri="{FF2B5EF4-FFF2-40B4-BE49-F238E27FC236}">
                <a16:creationId xmlns:a16="http://schemas.microsoft.com/office/drawing/2014/main" id="{C0D7E5D2-F79D-41F1-B37B-22617D2B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19300"/>
            <a:ext cx="1238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29B4735-A1CA-4EDB-9B3B-6B97C7CC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305050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A curriculum-grounded</a:t>
            </a:r>
          </a:p>
          <a:p xmlns:a="http://schemas.openxmlformats.org/drawingml/2006/main">
            <a:pPr algn="l">
              <a:defRPr sz="54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54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AI tutor for CBSE learners</a:t>
            </a:r>
          </a:p>
        </p:txBody>
      </p:sp>
      <p:sp>
        <p:nvSpPr>
          <p:cNvPr id="5" name="cover-sub">
            <a:extLst xmlns:a="http://schemas.openxmlformats.org/drawingml/2006/main">
              <a:ext uri="{FF2B5EF4-FFF2-40B4-BE49-F238E27FC236}">
                <a16:creationId xmlns:a16="http://schemas.microsoft.com/office/drawing/2014/main" id="{AA3B3F69-5A4F-4851-ABC8-B6C82265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1975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Verified product progress, measured economics and evidence-led release gates</a:t>
            </a:r>
          </a:p>
        </p:txBody>
      </p:sp>
    </p:spTree>
    <p:extLst>
      <p:ext uri="{BB962C8B-B14F-4D97-AF65-F5344CB8AC3E}">
        <p14:creationId xmlns:p14="http://schemas.microsoft.com/office/powerpoint/2010/main" val="16605391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yebrow-2">
            <a:extLst xmlns:a="http://schemas.openxmlformats.org/drawingml/2006/main">
              <a:ext uri="{FF2B5EF4-FFF2-40B4-BE49-F238E27FC236}">
                <a16:creationId xmlns:a16="http://schemas.microsoft.com/office/drawing/2014/main" id="{99717A89-E70B-4E5A-8171-20C4E686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INVESTMENT THESIS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22630249-9657-41D1-B240-87F076F4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8229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The need is plausible; customer evidence must prove the opportunity</a:t>
            </a:r>
          </a:p>
        </p:txBody>
      </p:sp>
      <p:sp>
        <p:nvSpPr>
          <p:cNvPr id="3" name="page-2">
            <a:extLst xmlns:a="http://schemas.openxmlformats.org/drawingml/2006/main">
              <a:ext uri="{FF2B5EF4-FFF2-40B4-BE49-F238E27FC236}">
                <a16:creationId xmlns:a16="http://schemas.microsoft.com/office/drawing/2014/main" id="{5ABD4576-1A1E-49F9-9404-1E48882D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9A161028-89C7-46AD-857F-A9D7EEE3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287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CBSE learners may need trustworthy explanation and practice between teacher-led lessons. The investment case depends on proving activation, learning value and willingness to pay.</a:t>
            </a:r>
          </a:p>
        </p:txBody>
      </p:sp>
      <p:sp>
        <p:nvSpPr>
          <p:cNvPr id="5" name="panel-PROBLEM HYPOTHESIS-42-314">
            <a:extLst xmlns:a="http://schemas.openxmlformats.org/drawingml/2006/main">
              <a:ext uri="{FF2B5EF4-FFF2-40B4-BE49-F238E27FC236}">
                <a16:creationId xmlns:a16="http://schemas.microsoft.com/office/drawing/2014/main" id="{CE22DEE1-5854-43D5-BC3C-66062F9D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990850"/>
            <a:ext cx="53911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bar-PROBLEM HYPOTHESIS-42-314">
            <a:extLst xmlns:a="http://schemas.openxmlformats.org/drawingml/2006/main">
              <a:ext uri="{FF2B5EF4-FFF2-40B4-BE49-F238E27FC236}">
                <a16:creationId xmlns:a16="http://schemas.microsoft.com/office/drawing/2014/main" id="{7AFA9AC9-95C3-4701-95E1-FBBD2346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990850"/>
            <a:ext cx="95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head-PROBLEM HYPOTHESIS-42-314">
            <a:extLst xmlns:a="http://schemas.openxmlformats.org/drawingml/2006/main">
              <a:ext uri="{FF2B5EF4-FFF2-40B4-BE49-F238E27FC236}">
                <a16:creationId xmlns:a16="http://schemas.microsoft.com/office/drawing/2014/main" id="{17852F1A-7D42-4FB8-BB89-AA6D0F89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8135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PROBLEM HYPOTHESIS</a:t>
            </a:r>
          </a:p>
        </p:txBody>
      </p:sp>
      <p:sp>
        <p:nvSpPr>
          <p:cNvPr id="8" name="body-PROBLEM HYPOTHESIS-42-314">
            <a:extLst xmlns:a="http://schemas.openxmlformats.org/drawingml/2006/main">
              <a:ext uri="{FF2B5EF4-FFF2-40B4-BE49-F238E27FC236}">
                <a16:creationId xmlns:a16="http://schemas.microsoft.com/office/drawing/2014/main" id="{155BB50E-65FE-43C3-A406-C90933483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90925"/>
            <a:ext cx="4933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Fragmented study help can be generic, ungrounded or disconnected from the learner’s class and chapter.</a:t>
            </a:r>
          </a:p>
        </p:txBody>
      </p:sp>
      <p:sp>
        <p:nvSpPr>
          <p:cNvPr id="9" name="panel-PRODUCT RESPONSE-656-314">
            <a:extLst xmlns:a="http://schemas.openxmlformats.org/drawingml/2006/main">
              <a:ext uri="{FF2B5EF4-FFF2-40B4-BE49-F238E27FC236}">
                <a16:creationId xmlns:a16="http://schemas.microsoft.com/office/drawing/2014/main" id="{06F21997-9345-4E1F-A479-A174FCEB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990850"/>
            <a:ext cx="55435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ar-PRODUCT RESPONSE-656-314">
            <a:extLst xmlns:a="http://schemas.openxmlformats.org/drawingml/2006/main">
              <a:ext uri="{FF2B5EF4-FFF2-40B4-BE49-F238E27FC236}">
                <a16:creationId xmlns:a16="http://schemas.microsoft.com/office/drawing/2014/main" id="{C1965019-FC8D-4969-A7E5-6746254C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990850"/>
            <a:ext cx="95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solidFill>
              <a:srgbClr val="F97316"/>
            </a:solidFill>
            <a:prstDash val="solid"/>
          </a:ln>
        </p:spPr>
      </p:sp>
      <p:sp>
        <p:nvSpPr>
          <p:cNvPr id="11" name="head-PRODUCT RESPONSE-656-314">
            <a:extLst xmlns:a="http://schemas.openxmlformats.org/drawingml/2006/main">
              <a:ext uri="{FF2B5EF4-FFF2-40B4-BE49-F238E27FC236}">
                <a16:creationId xmlns:a16="http://schemas.microsoft.com/office/drawing/2014/main" id="{180B6487-B933-490C-B2EA-E75DB847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8135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PRODUCT RESPONSE</a:t>
            </a:r>
          </a:p>
        </p:txBody>
      </p:sp>
      <p:sp>
        <p:nvSpPr>
          <p:cNvPr id="12" name="body-PRODUCT RESPONSE-656-314">
            <a:extLst xmlns:a="http://schemas.openxmlformats.org/drawingml/2006/main">
              <a:ext uri="{FF2B5EF4-FFF2-40B4-BE49-F238E27FC236}">
                <a16:creationId xmlns:a16="http://schemas.microsoft.com/office/drawing/2014/main" id="{0893A5CE-5AE3-49B9-9342-2B4E3AC2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90925"/>
            <a:ext cx="50863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A grade-aware tutor retrieves reviewed curriculum, explains step by step and makes its sources visible.</a:t>
            </a:r>
          </a:p>
        </p:txBody>
      </p:sp>
      <p:sp>
        <p:nvSpPr>
          <p:cNvPr id="13" name="bottom">
            <a:extLst xmlns:a="http://schemas.openxmlformats.org/drawingml/2006/main">
              <a:ext uri="{FF2B5EF4-FFF2-40B4-BE49-F238E27FC236}">
                <a16:creationId xmlns:a16="http://schemas.microsoft.com/office/drawing/2014/main" id="{D252924F-A1C9-4F3F-AB9F-3E475A41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0062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No active-user, revenue, growth, retention, rating or product-market-fit claim is made in this deck.</a:t>
            </a:r>
          </a:p>
        </p:txBody>
      </p:sp>
    </p:spTree>
    <p:extLst>
      <p:ext uri="{BB962C8B-B14F-4D97-AF65-F5344CB8AC3E}">
        <p14:creationId xmlns:p14="http://schemas.microsoft.com/office/powerpoint/2010/main" val="1273815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eyebrow-3">
            <a:extLst xmlns:a="http://schemas.openxmlformats.org/drawingml/2006/main">
              <a:ext uri="{FF2B5EF4-FFF2-40B4-BE49-F238E27FC236}">
                <a16:creationId xmlns:a16="http://schemas.microsoft.com/office/drawing/2014/main" id="{17911399-5E15-4392-9DE4-E30790BC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PRODUCT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B5C0BA14-445E-4CBC-BA49-C8CE0C82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6931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The product engine turns reviewed curriculum into a traceable answer</a:t>
            </a:r>
          </a:p>
        </p:txBody>
      </p:sp>
      <p:sp>
        <p:nvSpPr>
          <p:cNvPr id="3" name="page-3">
            <a:extLst xmlns:a="http://schemas.openxmlformats.org/drawingml/2006/main">
              <a:ext uri="{FF2B5EF4-FFF2-40B4-BE49-F238E27FC236}">
                <a16:creationId xmlns:a16="http://schemas.microsoft.com/office/drawing/2014/main" id="{92940E22-0D6B-4869-B386-EA9DC169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num-01">
            <a:extLst xmlns:a="http://schemas.openxmlformats.org/drawingml/2006/main">
              <a:ext uri="{FF2B5EF4-FFF2-40B4-BE49-F238E27FC236}">
                <a16:creationId xmlns:a16="http://schemas.microsoft.com/office/drawing/2014/main" id="{AAE40905-07DA-4C5B-95F9-EB910305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556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cxnSp>
        <p:nvCxnSpPr>
          <p:cNvPr id="27" name="rule-01"/>
          <p:cNvCxnSpPr/>
          <p:nvPr/>
        </p:nvCxnSpPr>
        <p:spPr>
          <a:xfrm xmlns:a="http://schemas.openxmlformats.org/drawingml/2006/main">
            <a:off x="400050" y="2428875"/>
            <a:ext cx="2400300" cy="95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3D8DFF"/>
            </a:solidFill>
            <a:prstDash val="solid"/>
          </a:ln>
        </p:spPr>
      </p:cxnSp>
      <p:sp>
        <p:nvSpPr>
          <p:cNvPr id="6" name="head-01">
            <a:extLst xmlns:a="http://schemas.openxmlformats.org/drawingml/2006/main">
              <a:ext uri="{FF2B5EF4-FFF2-40B4-BE49-F238E27FC236}">
                <a16:creationId xmlns:a16="http://schemas.microsoft.com/office/drawing/2014/main" id="{FB7B0FB4-9960-49B5-A149-E848364B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813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Official source</a:t>
            </a:r>
          </a:p>
        </p:txBody>
      </p:sp>
      <p:sp>
        <p:nvSpPr>
          <p:cNvPr id="7" name="body-01">
            <a:extLst xmlns:a="http://schemas.openxmlformats.org/drawingml/2006/main">
              <a:ext uri="{FF2B5EF4-FFF2-40B4-BE49-F238E27FC236}">
                <a16:creationId xmlns:a16="http://schemas.microsoft.com/office/drawing/2014/main" id="{5B17D311-81EC-4BF0-A24E-CEADA948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29000"/>
            <a:ext cx="24003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NCERT/CBSE material is catalogued with provenance.</a:t>
            </a:r>
          </a:p>
        </p:txBody>
      </p:sp>
      <p:sp>
        <p:nvSpPr>
          <p:cNvPr id="8" name="num-02">
            <a:extLst xmlns:a="http://schemas.openxmlformats.org/drawingml/2006/main">
              <a:ext uri="{FF2B5EF4-FFF2-40B4-BE49-F238E27FC236}">
                <a16:creationId xmlns:a16="http://schemas.microsoft.com/office/drawing/2014/main" id="{7D93A24B-EBCC-457F-9FC4-A387D45A3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097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556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cxnSp>
        <p:nvCxnSpPr>
          <p:cNvPr id="31" name="rule-02"/>
          <p:cNvCxnSpPr/>
          <p:nvPr/>
        </p:nvCxnSpPr>
        <p:spPr>
          <a:xfrm xmlns:a="http://schemas.openxmlformats.org/drawingml/2006/main">
            <a:off x="3238500" y="2428875"/>
            <a:ext cx="2400300" cy="95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F97316"/>
            </a:solidFill>
            <a:prstDash val="solid"/>
          </a:ln>
        </p:spPr>
      </p:cxnSp>
      <p:sp>
        <p:nvSpPr>
          <p:cNvPr id="10" name="head-02">
            <a:extLst xmlns:a="http://schemas.openxmlformats.org/drawingml/2006/main">
              <a:ext uri="{FF2B5EF4-FFF2-40B4-BE49-F238E27FC236}">
                <a16:creationId xmlns:a16="http://schemas.microsoft.com/office/drawing/2014/main" id="{3B403DCE-8539-43A2-9976-A821F728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813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Release gate</a:t>
            </a:r>
          </a:p>
        </p:txBody>
      </p:sp>
      <p:sp>
        <p:nvSpPr>
          <p:cNvPr id="11" name="body-02">
            <a:extLst xmlns:a="http://schemas.openxmlformats.org/drawingml/2006/main">
              <a:ext uri="{FF2B5EF4-FFF2-40B4-BE49-F238E27FC236}">
                <a16:creationId xmlns:a16="http://schemas.microsoft.com/office/drawing/2014/main" id="{7D71B6F4-13E9-45D3-B587-CDC53A3C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429000"/>
            <a:ext cx="24003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Rights and independent teacher approval are required.</a:t>
            </a:r>
          </a:p>
        </p:txBody>
      </p:sp>
      <p:sp>
        <p:nvSpPr>
          <p:cNvPr id="12" name="num-03">
            <a:extLst xmlns:a="http://schemas.openxmlformats.org/drawingml/2006/main">
              <a:ext uri="{FF2B5EF4-FFF2-40B4-BE49-F238E27FC236}">
                <a16:creationId xmlns:a16="http://schemas.microsoft.com/office/drawing/2014/main" id="{3E245DB3-3CEB-4054-B976-99F6131B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8097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556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cxnSp>
        <p:nvCxnSpPr>
          <p:cNvPr id="35" name="rule-03"/>
          <p:cNvCxnSpPr/>
          <p:nvPr/>
        </p:nvCxnSpPr>
        <p:spPr>
          <a:xfrm xmlns:a="http://schemas.openxmlformats.org/drawingml/2006/main">
            <a:off x="6076950" y="2428875"/>
            <a:ext cx="2400300" cy="95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3D8DFF"/>
            </a:solidFill>
            <a:prstDash val="solid"/>
          </a:ln>
        </p:spPr>
      </p:cxnSp>
      <p:sp>
        <p:nvSpPr>
          <p:cNvPr id="14" name="head-03">
            <a:extLst xmlns:a="http://schemas.openxmlformats.org/drawingml/2006/main">
              <a:ext uri="{FF2B5EF4-FFF2-40B4-BE49-F238E27FC236}">
                <a16:creationId xmlns:a16="http://schemas.microsoft.com/office/drawing/2014/main" id="{57A1FF78-0F7E-4272-A111-5D952BA3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7813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Hybrid retrieval</a:t>
            </a:r>
          </a:p>
        </p:txBody>
      </p:sp>
      <p:sp>
        <p:nvSpPr>
          <p:cNvPr id="15" name="body-03">
            <a:extLst xmlns:a="http://schemas.openxmlformats.org/drawingml/2006/main">
              <a:ext uri="{FF2B5EF4-FFF2-40B4-BE49-F238E27FC236}">
                <a16:creationId xmlns:a16="http://schemas.microsoft.com/office/drawing/2014/main" id="{77A0DDF3-C13C-4CD8-8709-7E7A1BB7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429000"/>
            <a:ext cx="24003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Vector + keyword search returns chapter-level context.</a:t>
            </a:r>
          </a:p>
        </p:txBody>
      </p:sp>
      <p:sp>
        <p:nvSpPr>
          <p:cNvPr id="16" name="num-04">
            <a:extLst xmlns:a="http://schemas.openxmlformats.org/drawingml/2006/main">
              <a:ext uri="{FF2B5EF4-FFF2-40B4-BE49-F238E27FC236}">
                <a16:creationId xmlns:a16="http://schemas.microsoft.com/office/drawing/2014/main" id="{10912BC2-9174-45F1-A637-41DE9714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8097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556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cxnSp>
        <p:nvCxnSpPr>
          <p:cNvPr id="39" name="rule-04"/>
          <p:cNvCxnSpPr/>
          <p:nvPr/>
        </p:nvCxnSpPr>
        <p:spPr>
          <a:xfrm xmlns:a="http://schemas.openxmlformats.org/drawingml/2006/main">
            <a:off x="8915400" y="2428875"/>
            <a:ext cx="2400300" cy="95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F97316"/>
            </a:solidFill>
            <a:prstDash val="solid"/>
          </a:ln>
        </p:spPr>
      </p:cxnSp>
      <p:sp>
        <p:nvSpPr>
          <p:cNvPr id="18" name="head-04">
            <a:extLst xmlns:a="http://schemas.openxmlformats.org/drawingml/2006/main">
              <a:ext uri="{FF2B5EF4-FFF2-40B4-BE49-F238E27FC236}">
                <a16:creationId xmlns:a16="http://schemas.microsoft.com/office/drawing/2014/main" id="{D31432E0-FB38-4358-AFC1-7B617B0F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7813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Tutor answer</a:t>
            </a:r>
          </a:p>
        </p:txBody>
      </p:sp>
      <p:sp>
        <p:nvSpPr>
          <p:cNvPr id="19" name="body-04">
            <a:extLst xmlns:a="http://schemas.openxmlformats.org/drawingml/2006/main">
              <a:ext uri="{FF2B5EF4-FFF2-40B4-BE49-F238E27FC236}">
                <a16:creationId xmlns:a16="http://schemas.microsoft.com/office/drawing/2014/main" id="{0EA22736-8273-4610-85CA-77093B3A3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429000"/>
            <a:ext cx="24003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The model explains, cites and fails closed when grounding is absent.</a:t>
            </a:r>
          </a:p>
        </p:txBody>
      </p:sp>
      <p:sp>
        <p:nvSpPr>
          <p:cNvPr id="20" name="feedback-panel">
            <a:extLst xmlns:a="http://schemas.openxmlformats.org/drawingml/2006/main">
              <a:ext uri="{FF2B5EF4-FFF2-40B4-BE49-F238E27FC236}">
                <a16:creationId xmlns:a16="http://schemas.microsoft.com/office/drawing/2014/main" id="{AFAF1FAB-6C91-4554-84DD-FF73DAFE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162550"/>
            <a:ext cx="109156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D9EE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feedback">
            <a:extLst xmlns:a="http://schemas.openxmlformats.org/drawingml/2006/main">
              <a:ext uri="{FF2B5EF4-FFF2-40B4-BE49-F238E27FC236}">
                <a16:creationId xmlns:a16="http://schemas.microsoft.com/office/drawing/2014/main" id="{F0513DF0-7290-42B3-B989-12EB3371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91150"/>
            <a:ext cx="1038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Feedback loop → incorrect-answer reports, gold-set evaluation, teacher review and safer releases</a:t>
            </a:r>
          </a:p>
        </p:txBody>
      </p:sp>
      <p:sp>
        <p:nvSpPr>
          <p:cNvPr id="22" name="foot-6h5bb317cxn">
            <a:extLst xmlns:a="http://schemas.openxmlformats.org/drawingml/2006/main">
              <a:ext uri="{FF2B5EF4-FFF2-40B4-BE49-F238E27FC236}">
                <a16:creationId xmlns:a16="http://schemas.microsoft.com/office/drawing/2014/main" id="{994A80FE-B2D4-4B9F-A785-C86D1342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Current student visibility remains closed until both rights and teacher-review gates are approved.</a:t>
            </a:r>
          </a:p>
        </p:txBody>
      </p:sp>
    </p:spTree>
    <p:extLst>
      <p:ext uri="{BB962C8B-B14F-4D97-AF65-F5344CB8AC3E}">
        <p14:creationId xmlns:p14="http://schemas.microsoft.com/office/powerpoint/2010/main" val="14525410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eyebrow-4">
            <a:extLst xmlns:a="http://schemas.openxmlformats.org/drawingml/2006/main">
              <a:ext uri="{FF2B5EF4-FFF2-40B4-BE49-F238E27FC236}">
                <a16:creationId xmlns:a16="http://schemas.microsoft.com/office/drawing/2014/main" id="{99FA8FCB-281A-46E8-88E0-2063EC85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2C1BF13B-8B7E-45F3-988B-A73B92B3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Verified progress is concrete—and still pre-release</a:t>
            </a:r>
          </a:p>
        </p:txBody>
      </p:sp>
      <p:sp>
        <p:nvSpPr>
          <p:cNvPr id="3" name="page-4">
            <a:extLst xmlns:a="http://schemas.openxmlformats.org/drawingml/2006/main">
              <a:ext uri="{FF2B5EF4-FFF2-40B4-BE49-F238E27FC236}">
                <a16:creationId xmlns:a16="http://schemas.microsoft.com/office/drawing/2014/main" id="{B8D36F6C-9BC6-4B7F-8E22-C66312D7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stat-official PDFs-42">
            <a:extLst xmlns:a="http://schemas.openxmlformats.org/drawingml/2006/main">
              <a:ext uri="{FF2B5EF4-FFF2-40B4-BE49-F238E27FC236}">
                <a16:creationId xmlns:a16="http://schemas.microsoft.com/office/drawing/2014/main" id="{5D76E38C-628E-48E6-B6DF-DCE606B4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09750"/>
            <a:ext cx="2571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tat-value-official PDFs-42">
            <a:extLst xmlns:a="http://schemas.openxmlformats.org/drawingml/2006/main">
              <a:ext uri="{FF2B5EF4-FFF2-40B4-BE49-F238E27FC236}">
                <a16:creationId xmlns:a16="http://schemas.microsoft.com/office/drawing/2014/main" id="{7D8D62EC-10FB-4A76-9AD6-09D477AE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2114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917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45</a:t>
            </a:r>
          </a:p>
        </p:txBody>
      </p:sp>
      <p:sp>
        <p:nvSpPr>
          <p:cNvPr id="6" name="stat-label-official PDFs-42">
            <a:extLst xmlns:a="http://schemas.openxmlformats.org/drawingml/2006/main">
              <a:ext uri="{FF2B5EF4-FFF2-40B4-BE49-F238E27FC236}">
                <a16:creationId xmlns:a16="http://schemas.microsoft.com/office/drawing/2014/main" id="{5858EA53-0137-4D05-91E8-43F2E3C3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43200"/>
            <a:ext cx="2114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official PDFs</a:t>
            </a:r>
          </a:p>
        </p:txBody>
      </p:sp>
      <p:sp>
        <p:nvSpPr>
          <p:cNvPr id="7" name="stat-note-official PDFs-42">
            <a:extLst xmlns:a="http://schemas.openxmlformats.org/drawingml/2006/main">
              <a:ext uri="{FF2B5EF4-FFF2-40B4-BE49-F238E27FC236}">
                <a16:creationId xmlns:a16="http://schemas.microsoft.com/office/drawing/2014/main" id="{A5F0D798-B8A8-4455-AB8F-4D20091E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technical QA passed</a:t>
            </a:r>
          </a:p>
        </p:txBody>
      </p:sp>
      <p:sp>
        <p:nvSpPr>
          <p:cNvPr id="8" name="stat-source pages-334">
            <a:extLst xmlns:a="http://schemas.openxmlformats.org/drawingml/2006/main">
              <a:ext uri="{FF2B5EF4-FFF2-40B4-BE49-F238E27FC236}">
                <a16:creationId xmlns:a16="http://schemas.microsoft.com/office/drawing/2014/main" id="{75B0BD23-CA0F-4B29-A5A5-95B86BD1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809750"/>
            <a:ext cx="2571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tat-value-source pages-334">
            <a:extLst xmlns:a="http://schemas.openxmlformats.org/drawingml/2006/main">
              <a:ext uri="{FF2B5EF4-FFF2-40B4-BE49-F238E27FC236}">
                <a16:creationId xmlns:a16="http://schemas.microsoft.com/office/drawing/2014/main" id="{CF2BE233-9215-4B7A-B2BB-52A82F06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038350"/>
            <a:ext cx="2114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917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1,139</a:t>
            </a:r>
          </a:p>
        </p:txBody>
      </p:sp>
      <p:sp>
        <p:nvSpPr>
          <p:cNvPr id="10" name="stat-label-source pages-334">
            <a:extLst xmlns:a="http://schemas.openxmlformats.org/drawingml/2006/main">
              <a:ext uri="{FF2B5EF4-FFF2-40B4-BE49-F238E27FC236}">
                <a16:creationId xmlns:a16="http://schemas.microsoft.com/office/drawing/2014/main" id="{0957CE81-25D3-4B8A-84E9-371F2FC9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743200"/>
            <a:ext cx="2114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source pages</a:t>
            </a:r>
          </a:p>
        </p:txBody>
      </p:sp>
      <p:sp>
        <p:nvSpPr>
          <p:cNvPr id="11" name="stat-note-source pages-334">
            <a:extLst xmlns:a="http://schemas.openxmlformats.org/drawingml/2006/main">
              <a:ext uri="{FF2B5EF4-FFF2-40B4-BE49-F238E27FC236}">
                <a16:creationId xmlns:a16="http://schemas.microsoft.com/office/drawing/2014/main" id="{2607A0D6-377C-401F-AD0F-819047AF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1051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page counts verified</a:t>
            </a:r>
          </a:p>
        </p:txBody>
      </p:sp>
      <p:sp>
        <p:nvSpPr>
          <p:cNvPr id="12" name="stat-RAG chunks-626">
            <a:extLst xmlns:a="http://schemas.openxmlformats.org/drawingml/2006/main">
              <a:ext uri="{FF2B5EF4-FFF2-40B4-BE49-F238E27FC236}">
                <a16:creationId xmlns:a16="http://schemas.microsoft.com/office/drawing/2014/main" id="{40C5D05C-F9BF-4F64-B415-1EFD976C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09750"/>
            <a:ext cx="2571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tat-value-RAG chunks-626">
            <a:extLst xmlns:a="http://schemas.openxmlformats.org/drawingml/2006/main">
              <a:ext uri="{FF2B5EF4-FFF2-40B4-BE49-F238E27FC236}">
                <a16:creationId xmlns:a16="http://schemas.microsoft.com/office/drawing/2014/main" id="{E731BC9D-16A5-4240-A700-31F85631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38350"/>
            <a:ext cx="2114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917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1,640</a:t>
            </a:r>
          </a:p>
        </p:txBody>
      </p:sp>
      <p:sp>
        <p:nvSpPr>
          <p:cNvPr id="14" name="stat-label-RAG chunks-626">
            <a:extLst xmlns:a="http://schemas.openxmlformats.org/drawingml/2006/main">
              <a:ext uri="{FF2B5EF4-FFF2-40B4-BE49-F238E27FC236}">
                <a16:creationId xmlns:a16="http://schemas.microsoft.com/office/drawing/2014/main" id="{7F484136-A88A-4AFE-98A6-62AC7087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43200"/>
            <a:ext cx="2114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RAG chunks</a:t>
            </a:r>
          </a:p>
        </p:txBody>
      </p:sp>
      <p:sp>
        <p:nvSpPr>
          <p:cNvPr id="15" name="stat-note-RAG chunks-626">
            <a:extLst xmlns:a="http://schemas.openxmlformats.org/drawingml/2006/main">
              <a:ext uri="{FF2B5EF4-FFF2-40B4-BE49-F238E27FC236}">
                <a16:creationId xmlns:a16="http://schemas.microsoft.com/office/drawing/2014/main" id="{7F041CB4-370C-4D05-B808-A1AEFFA8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051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45 successful extractions</a:t>
            </a:r>
          </a:p>
        </p:txBody>
      </p:sp>
      <p:sp>
        <p:nvSpPr>
          <p:cNvPr id="16" name="stat-release approvals-918">
            <a:extLst xmlns:a="http://schemas.openxmlformats.org/drawingml/2006/main">
              <a:ext uri="{FF2B5EF4-FFF2-40B4-BE49-F238E27FC236}">
                <a16:creationId xmlns:a16="http://schemas.microsoft.com/office/drawing/2014/main" id="{5EDE44AA-6FEE-4D4D-812E-FDE529B2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809750"/>
            <a:ext cx="25717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at-value-release approvals-918">
            <a:extLst xmlns:a="http://schemas.openxmlformats.org/drawingml/2006/main">
              <a:ext uri="{FF2B5EF4-FFF2-40B4-BE49-F238E27FC236}">
                <a16:creationId xmlns:a16="http://schemas.microsoft.com/office/drawing/2014/main" id="{D1B51ED7-49B2-48C5-9829-26111B5B9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38350"/>
            <a:ext cx="2114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917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9731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97316"/>
                </a:solidFill>
                <a:latin typeface="Helvetica Neue"/>
                <a:ea typeface="Helvetica Neue"/>
                <a:cs typeface="Helvetica Neue"/>
              </a:rPr>
              <a:t>0</a:t>
            </a:r>
          </a:p>
        </p:txBody>
      </p:sp>
      <p:sp>
        <p:nvSpPr>
          <p:cNvPr id="18" name="stat-label-release approvals-918">
            <a:extLst xmlns:a="http://schemas.openxmlformats.org/drawingml/2006/main">
              <a:ext uri="{FF2B5EF4-FFF2-40B4-BE49-F238E27FC236}">
                <a16:creationId xmlns:a16="http://schemas.microsoft.com/office/drawing/2014/main" id="{994B1429-501C-4901-A3EB-27261B15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743200"/>
            <a:ext cx="21145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release approvals</a:t>
            </a:r>
          </a:p>
        </p:txBody>
      </p:sp>
      <p:sp>
        <p:nvSpPr>
          <p:cNvPr id="19" name="stat-note-release approvals-918">
            <a:extLst xmlns:a="http://schemas.openxmlformats.org/drawingml/2006/main">
              <a:ext uri="{FF2B5EF4-FFF2-40B4-BE49-F238E27FC236}">
                <a16:creationId xmlns:a16="http://schemas.microsoft.com/office/drawing/2014/main" id="{2612993E-0E93-4898-8456-77B2AA15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105150"/>
            <a:ext cx="2114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rights + teacher review pending</a:t>
            </a:r>
          </a:p>
        </p:txBody>
      </p:sp>
      <p:sp>
        <p:nvSpPr>
          <p:cNvPr id="20" name="evidence-note">
            <a:extLst xmlns:a="http://schemas.openxmlformats.org/drawingml/2006/main">
              <a:ext uri="{FF2B5EF4-FFF2-40B4-BE49-F238E27FC236}">
                <a16:creationId xmlns:a16="http://schemas.microsoft.com/office/drawing/2014/main" id="{50C35477-CEEB-431F-9FC5-0A25849C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95750"/>
            <a:ext cx="10915650" cy="14478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note-head">
            <a:extLst xmlns:a="http://schemas.openxmlformats.org/drawingml/2006/main">
              <a:ext uri="{FF2B5EF4-FFF2-40B4-BE49-F238E27FC236}">
                <a16:creationId xmlns:a16="http://schemas.microsoft.com/office/drawing/2014/main" id="{B06870CB-FEEE-427B-9264-E8E29DE3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Technical readiness is not educational approval</a:t>
            </a:r>
          </a:p>
        </p:txBody>
      </p:sp>
      <p:sp>
        <p:nvSpPr>
          <p:cNvPr id="22" name="note-body">
            <a:extLst xmlns:a="http://schemas.openxmlformats.org/drawingml/2006/main">
              <a:ext uri="{FF2B5EF4-FFF2-40B4-BE49-F238E27FC236}">
                <a16:creationId xmlns:a16="http://schemas.microsoft.com/office/drawing/2014/main" id="{A85DCE4E-4FE6-47AC-8A5C-877FD61A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333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The 14-case accuracy set validates structurally, but has zero model responses and zero teacher approvals. Student release remains correctly blocked.</a:t>
            </a:r>
          </a:p>
        </p:txBody>
      </p:sp>
    </p:spTree>
    <p:extLst>
      <p:ext uri="{BB962C8B-B14F-4D97-AF65-F5344CB8AC3E}">
        <p14:creationId xmlns:p14="http://schemas.microsoft.com/office/powerpoint/2010/main" val="435142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5">
            <a:extLst xmlns:a="http://schemas.openxmlformats.org/drawingml/2006/main">
              <a:ext uri="{FF2B5EF4-FFF2-40B4-BE49-F238E27FC236}">
                <a16:creationId xmlns:a16="http://schemas.microsoft.com/office/drawing/2014/main" id="{A3E2C482-D976-40EF-887A-B5EC8AA3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RELEASE READINESS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32C7B1B1-27E6-4DB9-B6D5-0067B131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Five gates separate a working prototype from a responsible beta</a:t>
            </a:r>
          </a:p>
        </p:txBody>
      </p:sp>
      <p:sp>
        <p:nvSpPr>
          <p:cNvPr id="3" name="page-5">
            <a:extLst xmlns:a="http://schemas.openxmlformats.org/drawingml/2006/main">
              <a:ext uri="{FF2B5EF4-FFF2-40B4-BE49-F238E27FC236}">
                <a16:creationId xmlns:a16="http://schemas.microsoft.com/office/drawing/2014/main" id="{84A94516-0DCA-471B-92B5-B071C0D9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panel-BUILT / TESTED-42-180">
            <a:extLst xmlns:a="http://schemas.openxmlformats.org/drawingml/2006/main">
              <a:ext uri="{FF2B5EF4-FFF2-40B4-BE49-F238E27FC236}">
                <a16:creationId xmlns:a16="http://schemas.microsoft.com/office/drawing/2014/main" id="{655B8546-291D-4482-927F-DD47091D5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539115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DDF5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bar-BUILT / TESTED-42-180">
            <a:extLst xmlns:a="http://schemas.openxmlformats.org/drawingml/2006/main">
              <a:ext uri="{FF2B5EF4-FFF2-40B4-BE49-F238E27FC236}">
                <a16:creationId xmlns:a16="http://schemas.microsoft.com/office/drawing/2014/main" id="{CC222DC7-F6E7-4DE8-BB60-0C0C52CF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952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A5B"/>
          </a:solidFill>
          <a:ln xmlns:a="http://schemas.openxmlformats.org/drawingml/2006/main" w="0">
            <a:solidFill>
              <a:srgbClr val="138A5B"/>
            </a:solidFill>
            <a:prstDash val="solid"/>
          </a:ln>
        </p:spPr>
      </p:sp>
      <p:sp>
        <p:nvSpPr>
          <p:cNvPr id="6" name="head-BUILT / TESTED-42-180">
            <a:extLst xmlns:a="http://schemas.openxmlformats.org/drawingml/2006/main">
              <a:ext uri="{FF2B5EF4-FFF2-40B4-BE49-F238E27FC236}">
                <a16:creationId xmlns:a16="http://schemas.microsoft.com/office/drawing/2014/main" id="{01324D61-D9DE-415A-97E0-874633BE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0500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BUILT / TESTED</a:t>
            </a:r>
          </a:p>
        </p:txBody>
      </p:sp>
      <p:sp>
        <p:nvSpPr>
          <p:cNvPr id="7" name="body-BUILT / TESTED-42-180">
            <a:extLst xmlns:a="http://schemas.openxmlformats.org/drawingml/2006/main">
              <a:ext uri="{FF2B5EF4-FFF2-40B4-BE49-F238E27FC236}">
                <a16:creationId xmlns:a16="http://schemas.microsoft.com/office/drawing/2014/main" id="{05A56E61-D4C9-4A92-8B11-6B9EF410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14575"/>
            <a:ext cx="4933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RAG schema · official-source manifests · technical PDF QA · fail-closed grounding · audience-safe UX</a:t>
            </a:r>
          </a:p>
        </p:txBody>
      </p:sp>
      <p:sp>
        <p:nvSpPr>
          <p:cNvPr id="8" name="panel-STILL CLOSED-656-180">
            <a:extLst xmlns:a="http://schemas.openxmlformats.org/drawingml/2006/main">
              <a:ext uri="{FF2B5EF4-FFF2-40B4-BE49-F238E27FC236}">
                <a16:creationId xmlns:a16="http://schemas.microsoft.com/office/drawing/2014/main" id="{E11FE807-DFAE-4404-BA81-BE5BE91E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714500"/>
            <a:ext cx="554355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ar-STILL CLOSED-656-180">
            <a:extLst xmlns:a="http://schemas.openxmlformats.org/drawingml/2006/main">
              <a:ext uri="{FF2B5EF4-FFF2-40B4-BE49-F238E27FC236}">
                <a16:creationId xmlns:a16="http://schemas.microsoft.com/office/drawing/2014/main" id="{D3AD3616-F610-4445-84C4-AB13E6EE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714500"/>
            <a:ext cx="9525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solidFill>
              <a:srgbClr val="F97316"/>
            </a:solidFill>
            <a:prstDash val="solid"/>
          </a:ln>
        </p:spPr>
      </p:sp>
      <p:sp>
        <p:nvSpPr>
          <p:cNvPr id="10" name="head-STILL CLOSED-656-180">
            <a:extLst xmlns:a="http://schemas.openxmlformats.org/drawingml/2006/main">
              <a:ext uri="{FF2B5EF4-FFF2-40B4-BE49-F238E27FC236}">
                <a16:creationId xmlns:a16="http://schemas.microsoft.com/office/drawing/2014/main" id="{83197521-88B4-408F-AC72-3EC4F368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0500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STILL CLOSED</a:t>
            </a:r>
          </a:p>
        </p:txBody>
      </p:sp>
      <p:sp>
        <p:nvSpPr>
          <p:cNvPr id="11" name="body-STILL CLOSED-656-180">
            <a:extLst xmlns:a="http://schemas.openxmlformats.org/drawingml/2006/main">
              <a:ext uri="{FF2B5EF4-FFF2-40B4-BE49-F238E27FC236}">
                <a16:creationId xmlns:a16="http://schemas.microsoft.com/office/drawing/2014/main" id="{D215FAD9-42DF-4980-B09A-ACB287A5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314575"/>
            <a:ext cx="50863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Provider billing · model answer eval · teacher approvals · guardian consent · verified paid checkout</a:t>
            </a:r>
          </a:p>
        </p:txBody>
      </p:sp>
      <p:sp>
        <p:nvSpPr>
          <p:cNvPr id="12" name="gate-num-01">
            <a:extLst xmlns:a="http://schemas.openxmlformats.org/drawingml/2006/main">
              <a:ext uri="{FF2B5EF4-FFF2-40B4-BE49-F238E27FC236}">
                <a16:creationId xmlns:a16="http://schemas.microsoft.com/office/drawing/2014/main" id="{7B3C7E4B-40DB-49D7-9F19-4EAFCD1D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0"/>
            <a:ext cx="438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3" name="gate-head-01">
            <a:extLst xmlns:a="http://schemas.openxmlformats.org/drawingml/2006/main">
              <a:ext uri="{FF2B5EF4-FFF2-40B4-BE49-F238E27FC236}">
                <a16:creationId xmlns:a16="http://schemas.microsoft.com/office/drawing/2014/main" id="{9B4D981B-AE7E-4AF3-B335-1C759C82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5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Rights</a:t>
            </a:r>
          </a:p>
        </p:txBody>
      </p:sp>
      <p:sp>
        <p:nvSpPr>
          <p:cNvPr id="14" name="gate-body-01">
            <a:extLst xmlns:a="http://schemas.openxmlformats.org/drawingml/2006/main">
              <a:ext uri="{FF2B5EF4-FFF2-40B4-BE49-F238E27FC236}">
                <a16:creationId xmlns:a16="http://schemas.microsoft.com/office/drawing/2014/main" id="{DBD3B4CF-8A02-4CE7-AEA6-57B98D12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910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Explicit permission status</a:t>
            </a:r>
          </a:p>
        </p:txBody>
      </p:sp>
      <p:sp>
        <p:nvSpPr>
          <p:cNvPr id="15" name="gate-num-02">
            <a:extLst xmlns:a="http://schemas.openxmlformats.org/drawingml/2006/main">
              <a:ext uri="{FF2B5EF4-FFF2-40B4-BE49-F238E27FC236}">
                <a16:creationId xmlns:a16="http://schemas.microsoft.com/office/drawing/2014/main" id="{D5CF342D-45CF-458A-8327-A39F89CE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714750"/>
            <a:ext cx="438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6" name="gate-head-02">
            <a:extLst xmlns:a="http://schemas.openxmlformats.org/drawingml/2006/main">
              <a:ext uri="{FF2B5EF4-FFF2-40B4-BE49-F238E27FC236}">
                <a16:creationId xmlns:a16="http://schemas.microsoft.com/office/drawing/2014/main" id="{B4712259-B109-4014-87C4-F3BC9A00B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15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Accuracy</a:t>
            </a:r>
          </a:p>
        </p:txBody>
      </p:sp>
      <p:sp>
        <p:nvSpPr>
          <p:cNvPr id="17" name="gate-body-02">
            <a:extLst xmlns:a="http://schemas.openxmlformats.org/drawingml/2006/main">
              <a:ext uri="{FF2B5EF4-FFF2-40B4-BE49-F238E27FC236}">
                <a16:creationId xmlns:a16="http://schemas.microsoft.com/office/drawing/2014/main" id="{7238AFFF-35A5-4E0B-B6F4-587DC51E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5910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Gold-set threshold</a:t>
            </a:r>
          </a:p>
        </p:txBody>
      </p:sp>
      <p:sp>
        <p:nvSpPr>
          <p:cNvPr id="18" name="gate-num-03">
            <a:extLst xmlns:a="http://schemas.openxmlformats.org/drawingml/2006/main">
              <a:ext uri="{FF2B5EF4-FFF2-40B4-BE49-F238E27FC236}">
                <a16:creationId xmlns:a16="http://schemas.microsoft.com/office/drawing/2014/main" id="{0A21C7A4-FFF3-42D8-A9AE-A580B088C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714750"/>
            <a:ext cx="438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gate-head-03">
            <a:extLst xmlns:a="http://schemas.openxmlformats.org/drawingml/2006/main">
              <a:ext uri="{FF2B5EF4-FFF2-40B4-BE49-F238E27FC236}">
                <a16:creationId xmlns:a16="http://schemas.microsoft.com/office/drawing/2014/main" id="{4FE4FFC2-7315-4FCB-96AF-45FA54BB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15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Teacher</a:t>
            </a:r>
          </a:p>
        </p:txBody>
      </p:sp>
      <p:sp>
        <p:nvSpPr>
          <p:cNvPr id="20" name="gate-body-03">
            <a:extLst xmlns:a="http://schemas.openxmlformats.org/drawingml/2006/main">
              <a:ext uri="{FF2B5EF4-FFF2-40B4-BE49-F238E27FC236}">
                <a16:creationId xmlns:a16="http://schemas.microsoft.com/office/drawing/2014/main" id="{1835E6D6-386E-4AA8-B27E-0C22A372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5910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Independent approval</a:t>
            </a:r>
          </a:p>
        </p:txBody>
      </p:sp>
      <p:sp>
        <p:nvSpPr>
          <p:cNvPr id="21" name="gate-num-04">
            <a:extLst xmlns:a="http://schemas.openxmlformats.org/drawingml/2006/main">
              <a:ext uri="{FF2B5EF4-FFF2-40B4-BE49-F238E27FC236}">
                <a16:creationId xmlns:a16="http://schemas.microsoft.com/office/drawing/2014/main" id="{2BF3FCD2-9368-46F7-AECA-DDD19691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714750"/>
            <a:ext cx="438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2" name="gate-head-04">
            <a:extLst xmlns:a="http://schemas.openxmlformats.org/drawingml/2006/main">
              <a:ext uri="{FF2B5EF4-FFF2-40B4-BE49-F238E27FC236}">
                <a16:creationId xmlns:a16="http://schemas.microsoft.com/office/drawing/2014/main" id="{211A1DCE-D3B7-45F2-B813-85E8B39F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15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Minors</a:t>
            </a:r>
          </a:p>
        </p:txBody>
      </p:sp>
      <p:sp>
        <p:nvSpPr>
          <p:cNvPr id="23" name="gate-body-04">
            <a:extLst xmlns:a="http://schemas.openxmlformats.org/drawingml/2006/main">
              <a:ext uri="{FF2B5EF4-FFF2-40B4-BE49-F238E27FC236}">
                <a16:creationId xmlns:a16="http://schemas.microsoft.com/office/drawing/2014/main" id="{E15273AF-16A3-4A2D-B3F8-F365904E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5910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Guardian consent</a:t>
            </a:r>
          </a:p>
        </p:txBody>
      </p:sp>
      <p:sp>
        <p:nvSpPr>
          <p:cNvPr id="24" name="gate-num-05">
            <a:extLst xmlns:a="http://schemas.openxmlformats.org/drawingml/2006/main">
              <a:ext uri="{FF2B5EF4-FFF2-40B4-BE49-F238E27FC236}">
                <a16:creationId xmlns:a16="http://schemas.microsoft.com/office/drawing/2014/main" id="{3A304253-1F47-49AC-81EF-6E0A839E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714750"/>
            <a:ext cx="438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5" name="gate-head-05">
            <a:extLst xmlns:a="http://schemas.openxmlformats.org/drawingml/2006/main">
              <a:ext uri="{FF2B5EF4-FFF2-40B4-BE49-F238E27FC236}">
                <a16:creationId xmlns:a16="http://schemas.microsoft.com/office/drawing/2014/main" id="{59E48889-D490-4AF4-8F99-3963A022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1529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Payments</a:t>
            </a:r>
          </a:p>
        </p:txBody>
      </p:sp>
      <p:sp>
        <p:nvSpPr>
          <p:cNvPr id="26" name="gate-body-05">
            <a:extLst xmlns:a="http://schemas.openxmlformats.org/drawingml/2006/main">
              <a:ext uri="{FF2B5EF4-FFF2-40B4-BE49-F238E27FC236}">
                <a16:creationId xmlns:a16="http://schemas.microsoft.com/office/drawing/2014/main" id="{AA78B07E-CC42-4515-AEF5-37934DF8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591050"/>
            <a:ext cx="180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Verified capture</a:t>
            </a:r>
          </a:p>
        </p:txBody>
      </p:sp>
      <p:sp>
        <p:nvSpPr>
          <p:cNvPr id="27" name="foot-uw5oxiixomf">
            <a:extLst xmlns:a="http://schemas.openxmlformats.org/drawingml/2006/main">
              <a:ext uri="{FF2B5EF4-FFF2-40B4-BE49-F238E27FC236}">
                <a16:creationId xmlns:a16="http://schemas.microsoft.com/office/drawing/2014/main" id="{B4AC34B5-924C-420D-8362-1312649D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Direct Gemini API use is excluded for this minor-directed product under the current Gemini API terms.</a:t>
            </a:r>
          </a:p>
        </p:txBody>
      </p:sp>
    </p:spTree>
    <p:extLst>
      <p:ext uri="{BB962C8B-B14F-4D97-AF65-F5344CB8AC3E}">
        <p14:creationId xmlns:p14="http://schemas.microsoft.com/office/powerpoint/2010/main" val="12461080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6">
            <a:extLst xmlns:a="http://schemas.openxmlformats.org/drawingml/2006/main">
              <a:ext uri="{FF2B5EF4-FFF2-40B4-BE49-F238E27FC236}">
                <a16:creationId xmlns:a16="http://schemas.microsoft.com/office/drawing/2014/main" id="{77ABFC75-4A83-4345-AE0B-BACBF101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COMMERCIAL MODEL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0806E441-424C-4F6A-9911-2056C5BB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The proposed go-to-market earns trust before monetizing</a:t>
            </a:r>
          </a:p>
        </p:txBody>
      </p:sp>
      <p:sp>
        <p:nvSpPr>
          <p:cNvPr id="3" name="page-6">
            <a:extLst xmlns:a="http://schemas.openxmlformats.org/drawingml/2006/main">
              <a:ext uri="{FF2B5EF4-FFF2-40B4-BE49-F238E27FC236}">
                <a16:creationId xmlns:a16="http://schemas.microsoft.com/office/drawing/2014/main" id="{7444E887-009E-4B72-A8A0-50388A0F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cxnSp>
        <p:nvCxnSpPr>
          <p:cNvPr id="21" name="timeline-yo6h1i3b5vp"/>
          <p:cNvCxnSpPr/>
          <p:nvPr/>
        </p:nvCxnSpPr>
        <p:spPr>
          <a:xfrm xmlns:a="http://schemas.openxmlformats.org/drawingml/2006/main">
            <a:off x="609600" y="3162300"/>
            <a:ext cx="10915650" cy="9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5" name="dot-0-DISCOVER">
            <a:extLst xmlns:a="http://schemas.openxmlformats.org/drawingml/2006/main">
              <a:ext uri="{FF2B5EF4-FFF2-40B4-BE49-F238E27FC236}">
                <a16:creationId xmlns:a16="http://schemas.microsoft.com/office/drawing/2014/main" id="{A8CCEE56-0E27-45B9-B765-C08E6B34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6" name="label-0-DISCOVER">
            <a:extLst xmlns:a="http://schemas.openxmlformats.org/drawingml/2006/main">
              <a:ext uri="{FF2B5EF4-FFF2-40B4-BE49-F238E27FC236}">
                <a16:creationId xmlns:a16="http://schemas.microsoft.com/office/drawing/2014/main" id="{78803B81-5926-4A31-99EF-E2C57B54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7" name="head-0-DISCOVER">
            <a:extLst xmlns:a="http://schemas.openxmlformats.org/drawingml/2006/main">
              <a:ext uri="{FF2B5EF4-FFF2-40B4-BE49-F238E27FC236}">
                <a16:creationId xmlns:a16="http://schemas.microsoft.com/office/drawing/2014/main" id="{865CF2BA-73A8-4743-9D35-31E0BD98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50-question beta</a:t>
            </a:r>
          </a:p>
        </p:txBody>
      </p:sp>
      <p:sp>
        <p:nvSpPr>
          <p:cNvPr id="8" name="body-0-DISCOVER">
            <a:extLst xmlns:a="http://schemas.openxmlformats.org/drawingml/2006/main">
              <a:ext uri="{FF2B5EF4-FFF2-40B4-BE49-F238E27FC236}">
                <a16:creationId xmlns:a16="http://schemas.microsoft.com/office/drawing/2014/main" id="{2EFA3FBB-1BBD-4413-8BFC-7995B323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Planned monthly allowance gives students a low-friction way to test focused, grounded help.</a:t>
            </a:r>
          </a:p>
        </p:txBody>
      </p:sp>
      <p:sp>
        <p:nvSpPr>
          <p:cNvPr id="9" name="dot-1-PROVE">
            <a:extLst xmlns:a="http://schemas.openxmlformats.org/drawingml/2006/main">
              <a:ext uri="{FF2B5EF4-FFF2-40B4-BE49-F238E27FC236}">
                <a16:creationId xmlns:a16="http://schemas.microsoft.com/office/drawing/2014/main" id="{3E5B6F09-461C-4A43-9A9E-29101A13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111D"/>
          </a:solidFill>
          <a:ln xmlns:a="http://schemas.openxmlformats.org/drawingml/2006/main" w="0">
            <a:solidFill>
              <a:srgbClr val="0C111D"/>
            </a:solidFill>
            <a:prstDash val="solid"/>
          </a:ln>
        </p:spPr>
      </p:sp>
      <p:sp>
        <p:nvSpPr>
          <p:cNvPr id="10" name="label-1-PROVE">
            <a:extLst xmlns:a="http://schemas.openxmlformats.org/drawingml/2006/main">
              <a:ext uri="{FF2B5EF4-FFF2-40B4-BE49-F238E27FC236}">
                <a16:creationId xmlns:a16="http://schemas.microsoft.com/office/drawing/2014/main" id="{8C55C359-3F20-43FE-B177-24D73075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PROVE</a:t>
            </a:r>
          </a:p>
        </p:txBody>
      </p:sp>
      <p:sp>
        <p:nvSpPr>
          <p:cNvPr id="11" name="head-1-PROVE">
            <a:extLst xmlns:a="http://schemas.openxmlformats.org/drawingml/2006/main">
              <a:ext uri="{FF2B5EF4-FFF2-40B4-BE49-F238E27FC236}">
                <a16:creationId xmlns:a16="http://schemas.microsoft.com/office/drawing/2014/main" id="{AF427656-901C-49D7-A229-B4AF7CE0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Guardian activation</a:t>
            </a:r>
          </a:p>
        </p:txBody>
      </p:sp>
      <p:sp>
        <p:nvSpPr>
          <p:cNvPr id="12" name="body-1-PROVE">
            <a:extLst xmlns:a="http://schemas.openxmlformats.org/drawingml/2006/main">
              <a:ext uri="{FF2B5EF4-FFF2-40B4-BE49-F238E27FC236}">
                <a16:creationId xmlns:a16="http://schemas.microsoft.com/office/drawing/2014/main" id="{D1CDC729-C83F-488C-82CA-27E44C7A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Measure successful answers, repeat learning, safety reports and parent confidence.</a:t>
            </a:r>
          </a:p>
        </p:txBody>
      </p:sp>
      <p:sp>
        <p:nvSpPr>
          <p:cNvPr id="13" name="dot-2-EXPAND">
            <a:extLst xmlns:a="http://schemas.openxmlformats.org/drawingml/2006/main">
              <a:ext uri="{FF2B5EF4-FFF2-40B4-BE49-F238E27FC236}">
                <a16:creationId xmlns:a16="http://schemas.microsoft.com/office/drawing/2014/main" id="{F24D1CE8-9F4B-47F9-AFF4-9077E506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111D"/>
          </a:solidFill>
          <a:ln xmlns:a="http://schemas.openxmlformats.org/drawingml/2006/main" w="0">
            <a:solidFill>
              <a:srgbClr val="0C111D"/>
            </a:solidFill>
            <a:prstDash val="solid"/>
          </a:ln>
        </p:spPr>
      </p:sp>
      <p:sp>
        <p:nvSpPr>
          <p:cNvPr id="14" name="label-2-EXPAND">
            <a:extLst xmlns:a="http://schemas.openxmlformats.org/drawingml/2006/main">
              <a:ext uri="{FF2B5EF4-FFF2-40B4-BE49-F238E27FC236}">
                <a16:creationId xmlns:a16="http://schemas.microsoft.com/office/drawing/2014/main" id="{BC1250ED-C338-40FC-93A0-03E54715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EXPAND</a:t>
            </a:r>
          </a:p>
        </p:txBody>
      </p:sp>
      <p:sp>
        <p:nvSpPr>
          <p:cNvPr id="15" name="head-2-EXPAND">
            <a:extLst xmlns:a="http://schemas.openxmlformats.org/drawingml/2006/main">
              <a:ext uri="{FF2B5EF4-FFF2-40B4-BE49-F238E27FC236}">
                <a16:creationId xmlns:a16="http://schemas.microsoft.com/office/drawing/2014/main" id="{DB2DC3B3-5AA8-48EB-8012-C84D9E98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Paid / school</a:t>
            </a:r>
          </a:p>
        </p:txBody>
      </p:sp>
      <p:sp>
        <p:nvSpPr>
          <p:cNvPr id="16" name="body-2-EXPAND">
            <a:extLst xmlns:a="http://schemas.openxmlformats.org/drawingml/2006/main">
              <a:ext uri="{FF2B5EF4-FFF2-40B4-BE49-F238E27FC236}">
                <a16:creationId xmlns:a16="http://schemas.microsoft.com/office/drawing/2014/main" id="{52CFD1FF-4321-49A9-BC30-E2D150D6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Validate Premium, Family and School packages only after verified checkout and entitlements.</a:t>
            </a:r>
          </a:p>
        </p:txBody>
      </p:sp>
      <p:sp>
        <p:nvSpPr>
          <p:cNvPr id="17" name="foot-ah3rgaq472r">
            <a:extLst xmlns:a="http://schemas.openxmlformats.org/drawingml/2006/main">
              <a:ext uri="{FF2B5EF4-FFF2-40B4-BE49-F238E27FC236}">
                <a16:creationId xmlns:a16="http://schemas.microsoft.com/office/drawing/2014/main" id="{153ABF85-8EE2-4496-B2F4-D0EAC32D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The free allowance and paid packages are planned; neither is presented as a currently launched commercial service.</a:t>
            </a:r>
          </a:p>
        </p:txBody>
      </p:sp>
    </p:spTree>
    <p:extLst>
      <p:ext uri="{BB962C8B-B14F-4D97-AF65-F5344CB8AC3E}">
        <p14:creationId xmlns:p14="http://schemas.microsoft.com/office/powerpoint/2010/main" val="12810449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eyebrow-7">
            <a:extLst xmlns:a="http://schemas.openxmlformats.org/drawingml/2006/main">
              <a:ext uri="{FF2B5EF4-FFF2-40B4-BE49-F238E27FC236}">
                <a16:creationId xmlns:a16="http://schemas.microsoft.com/office/drawing/2014/main" id="{CD432E70-72C0-4C9C-B9A7-18E6CFE0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ILLUSTRATIVE UNIT ECONOMICS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A1177A28-4D06-4A37-8672-6A899BA6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Luna makes the planned free tier economically testable</a:t>
            </a:r>
          </a:p>
        </p:txBody>
      </p:sp>
      <p:sp>
        <p:nvSpPr>
          <p:cNvPr id="3" name="page-7">
            <a:extLst xmlns:a="http://schemas.openxmlformats.org/drawingml/2006/main">
              <a:ext uri="{FF2B5EF4-FFF2-40B4-BE49-F238E27FC236}">
                <a16:creationId xmlns:a16="http://schemas.microsoft.com/office/drawing/2014/main" id="{511B7B13-3910-47DE-B49B-B92EE854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400050" y="1695450"/>
          <a:ext xmlns:a="http://schemas.openxmlformats.org/drawingml/2006/main" cx="6667500" cy="40386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873d345e48d439f"/>
          </a:graphicData>
        </a:graphic>
      </p:graphicFrame>
      <p:sp>
        <p:nvSpPr>
          <p:cNvPr id="5" name="stat-per active student-790">
            <a:extLst xmlns:a="http://schemas.openxmlformats.org/drawingml/2006/main">
              <a:ext uri="{FF2B5EF4-FFF2-40B4-BE49-F238E27FC236}">
                <a16:creationId xmlns:a16="http://schemas.microsoft.com/office/drawing/2014/main" id="{FF30AF11-ADD4-47D7-8657-B5C37788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90700"/>
            <a:ext cx="3790950" cy="17526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3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stat-value-per active student-790">
            <a:extLst xmlns:a="http://schemas.openxmlformats.org/drawingml/2006/main">
              <a:ext uri="{FF2B5EF4-FFF2-40B4-BE49-F238E27FC236}">
                <a16:creationId xmlns:a16="http://schemas.microsoft.com/office/drawing/2014/main" id="{2AFC41B3-8BCA-4023-9681-13190F52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019300"/>
            <a:ext cx="333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917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$0.045</a:t>
            </a:r>
          </a:p>
        </p:txBody>
      </p:sp>
      <p:sp>
        <p:nvSpPr>
          <p:cNvPr id="7" name="stat-label-per active student-790">
            <a:extLst xmlns:a="http://schemas.openxmlformats.org/drawingml/2006/main">
              <a:ext uri="{FF2B5EF4-FFF2-40B4-BE49-F238E27FC236}">
                <a16:creationId xmlns:a16="http://schemas.microsoft.com/office/drawing/2014/main" id="{4F8DE211-3AB7-449E-B59D-B6600EFD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72415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per active student</a:t>
            </a:r>
          </a:p>
        </p:txBody>
      </p:sp>
      <p:sp>
        <p:nvSpPr>
          <p:cNvPr id="8" name="stat-note-per active student-790">
            <a:extLst xmlns:a="http://schemas.openxmlformats.org/drawingml/2006/main">
              <a:ext uri="{FF2B5EF4-FFF2-40B4-BE49-F238E27FC236}">
                <a16:creationId xmlns:a16="http://schemas.microsoft.com/office/drawing/2014/main" id="{CC3E509F-10DB-4AD6-B522-29B60CE95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861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model-only / month</a:t>
            </a:r>
          </a:p>
        </p:txBody>
      </p:sp>
      <p:sp>
        <p:nvSpPr>
          <p:cNvPr id="9" name="panel-ASSUMPTION-790-406">
            <a:extLst xmlns:a="http://schemas.openxmlformats.org/drawingml/2006/main">
              <a:ext uri="{FF2B5EF4-FFF2-40B4-BE49-F238E27FC236}">
                <a16:creationId xmlns:a16="http://schemas.microsoft.com/office/drawing/2014/main" id="{7BD9E4CC-A6A1-48C7-ABF5-29ACD1C9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67150"/>
            <a:ext cx="37909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ar-ASSUMPTION-790-406">
            <a:extLst xmlns:a="http://schemas.openxmlformats.org/drawingml/2006/main">
              <a:ext uri="{FF2B5EF4-FFF2-40B4-BE49-F238E27FC236}">
                <a16:creationId xmlns:a16="http://schemas.microsoft.com/office/drawing/2014/main" id="{2632AD19-8A84-47B8-8DFD-0B8F90EC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67150"/>
            <a:ext cx="952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solidFill>
              <a:srgbClr val="F97316"/>
            </a:solidFill>
            <a:prstDash val="solid"/>
          </a:ln>
        </p:spPr>
      </p:sp>
      <p:sp>
        <p:nvSpPr>
          <p:cNvPr id="11" name="head-ASSUMPTION-790-406">
            <a:extLst xmlns:a="http://schemas.openxmlformats.org/drawingml/2006/main">
              <a:ext uri="{FF2B5EF4-FFF2-40B4-BE49-F238E27FC236}">
                <a16:creationId xmlns:a16="http://schemas.microsoft.com/office/drawing/2014/main" id="{AD41BE41-B186-47B5-9DDF-395B7CB2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0576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ASSUMPTION</a:t>
            </a:r>
          </a:p>
        </p:txBody>
      </p:sp>
      <p:sp>
        <p:nvSpPr>
          <p:cNvPr id="12" name="body-ASSUMPTION-790-406">
            <a:extLst xmlns:a="http://schemas.openxmlformats.org/drawingml/2006/main">
              <a:ext uri="{FF2B5EF4-FFF2-40B4-BE49-F238E27FC236}">
                <a16:creationId xmlns:a16="http://schemas.microsoft.com/office/drawing/2014/main" id="{4F3B9A2F-34E3-40E2-8DC3-F4031586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467225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7386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1,500 input + 500 output tokens per successful response; 50 responses per student.</a:t>
            </a:r>
          </a:p>
        </p:txBody>
      </p:sp>
      <p:sp>
        <p:nvSpPr>
          <p:cNvPr id="13" name="foot-jp2z2w1zcdc">
            <a:extLst xmlns:a="http://schemas.openxmlformats.org/drawingml/2006/main">
              <a:ext uri="{FF2B5EF4-FFF2-40B4-BE49-F238E27FC236}">
                <a16:creationId xmlns:a16="http://schemas.microsoft.com/office/drawing/2014/main" id="{0F675EA7-6F95-4408-83E6-8560270B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Illustrative model-only cost; excludes RAG, storage, monitoring, support, payments, taxes and unused capacity.</a:t>
            </a:r>
          </a:p>
        </p:txBody>
      </p:sp>
    </p:spTree>
    <p:extLst>
      <p:ext uri="{BB962C8B-B14F-4D97-AF65-F5344CB8AC3E}">
        <p14:creationId xmlns:p14="http://schemas.microsoft.com/office/powerpoint/2010/main" val="5201227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eyebrow-8">
            <a:extLst xmlns:a="http://schemas.openxmlformats.org/drawingml/2006/main">
              <a:ext uri="{FF2B5EF4-FFF2-40B4-BE49-F238E27FC236}">
                <a16:creationId xmlns:a16="http://schemas.microsoft.com/office/drawing/2014/main" id="{4A55E1B3-E5C5-40D5-8F3F-3A20A44E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INFRASTRUCTURE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EE9C2AA5-7FA4-4FF9-9FD4-DC63C03D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Managed now; open source when evidence supports it</a:t>
            </a:r>
          </a:p>
        </p:txBody>
      </p:sp>
      <p:sp>
        <p:nvSpPr>
          <p:cNvPr id="3" name="page-8">
            <a:extLst xmlns:a="http://schemas.openxmlformats.org/drawingml/2006/main">
              <a:ext uri="{FF2B5EF4-FFF2-40B4-BE49-F238E27FC236}">
                <a16:creationId xmlns:a16="http://schemas.microsoft.com/office/drawing/2014/main" id="{BBE9A599-834E-4BEE-8B91-BBE43A18F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4873CCDA-4B11-48C7-A073-42B7F039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28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The switching trigger is measured total cost and educational quality—not a round registered-student threshold.</a:t>
            </a:r>
          </a:p>
        </p:txBody>
      </p:sp>
      <p:sp>
        <p:nvSpPr>
          <p:cNvPr id="5" name="panel-LUNA — LAUNCH PATH-42-270">
            <a:extLst xmlns:a="http://schemas.openxmlformats.org/drawingml/2006/main">
              <a:ext uri="{FF2B5EF4-FFF2-40B4-BE49-F238E27FC236}">
                <a16:creationId xmlns:a16="http://schemas.microsoft.com/office/drawing/2014/main" id="{C25FBE16-C99F-4EC5-8A43-B86E9D2E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71750"/>
            <a:ext cx="53911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D9EE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bar-LUNA — LAUNCH PATH-42-270">
            <a:extLst xmlns:a="http://schemas.openxmlformats.org/drawingml/2006/main">
              <a:ext uri="{FF2B5EF4-FFF2-40B4-BE49-F238E27FC236}">
                <a16:creationId xmlns:a16="http://schemas.microsoft.com/office/drawing/2014/main" id="{E1796263-2E54-4048-90A4-8643B8F6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71750"/>
            <a:ext cx="952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7" name="head-LUNA — LAUNCH PATH-42-270">
            <a:extLst xmlns:a="http://schemas.openxmlformats.org/drawingml/2006/main">
              <a:ext uri="{FF2B5EF4-FFF2-40B4-BE49-F238E27FC236}">
                <a16:creationId xmlns:a16="http://schemas.microsoft.com/office/drawing/2014/main" id="{E306F759-D10D-432F-9A20-329F5141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LUNA — LAUNCH PATH</a:t>
            </a:r>
          </a:p>
        </p:txBody>
      </p:sp>
      <p:sp>
        <p:nvSpPr>
          <p:cNvPr id="8" name="body-LUNA — LAUNCH PATH-42-270">
            <a:extLst xmlns:a="http://schemas.openxmlformats.org/drawingml/2006/main">
              <a:ext uri="{FF2B5EF4-FFF2-40B4-BE49-F238E27FC236}">
                <a16:creationId xmlns:a16="http://schemas.microsoft.com/office/drawing/2014/main" id="{375A06EC-1AC2-47E0-BF2E-0C0E061A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71825"/>
            <a:ext cx="49339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Low model cost · managed scaling · no GPU operations · fastest route to measured student demand</a:t>
            </a:r>
          </a:p>
        </p:txBody>
      </p:sp>
      <p:sp>
        <p:nvSpPr>
          <p:cNvPr id="9" name="panel-GPT-OSS-20B — SHADOW PATH-656-270">
            <a:extLst xmlns:a="http://schemas.openxmlformats.org/drawingml/2006/main">
              <a:ext uri="{FF2B5EF4-FFF2-40B4-BE49-F238E27FC236}">
                <a16:creationId xmlns:a16="http://schemas.microsoft.com/office/drawing/2014/main" id="{E2ED29EF-5E5C-4D29-9878-2615D065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71750"/>
            <a:ext cx="55435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0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ar-GPT-OSS-20B — SHADOW PATH-656-270">
            <a:extLst xmlns:a="http://schemas.openxmlformats.org/drawingml/2006/main">
              <a:ext uri="{FF2B5EF4-FFF2-40B4-BE49-F238E27FC236}">
                <a16:creationId xmlns:a16="http://schemas.microsoft.com/office/drawing/2014/main" id="{7278F665-8FE2-4B2F-93AF-CE34B9AC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71750"/>
            <a:ext cx="9525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solidFill>
              <a:srgbClr val="F97316"/>
            </a:solidFill>
            <a:prstDash val="solid"/>
          </a:ln>
        </p:spPr>
      </p:sp>
      <p:sp>
        <p:nvSpPr>
          <p:cNvPr id="11" name="head-GPT-OSS-20B — SHADOW PATH-656-270">
            <a:extLst xmlns:a="http://schemas.openxmlformats.org/drawingml/2006/main">
              <a:ext uri="{FF2B5EF4-FFF2-40B4-BE49-F238E27FC236}">
                <a16:creationId xmlns:a16="http://schemas.microsoft.com/office/drawing/2014/main" id="{155C218C-5B03-4BF5-93A7-1615672E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62250"/>
            <a:ext cx="508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7820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GPT-OSS-20B — SHADOW PATH</a:t>
            </a:r>
          </a:p>
        </p:txBody>
      </p:sp>
      <p:sp>
        <p:nvSpPr>
          <p:cNvPr id="12" name="body-GPT-OSS-20B — SHADOW PATH-656-270">
            <a:extLst xmlns:a="http://schemas.openxmlformats.org/drawingml/2006/main">
              <a:ext uri="{FF2B5EF4-FFF2-40B4-BE49-F238E27FC236}">
                <a16:creationId xmlns:a16="http://schemas.microsoft.com/office/drawing/2014/main" id="{EC8FF07B-C0A2-4DE7-BC0C-D06AB2A0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71825"/>
            <a:ext cx="50863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~16 GB memory · infrastructure control · evaluate offline on the same teacher-reviewed gold set</a:t>
            </a:r>
          </a:p>
        </p:txBody>
      </p:sp>
      <p:sp>
        <p:nvSpPr>
          <p:cNvPr id="13" name="switch-head">
            <a:extLst xmlns:a="http://schemas.openxmlformats.org/drawingml/2006/main">
              <a:ext uri="{FF2B5EF4-FFF2-40B4-BE49-F238E27FC236}">
                <a16:creationId xmlns:a16="http://schemas.microsoft.com/office/drawing/2014/main" id="{D0912C87-5447-4F06-B354-95E84CB0A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6250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Promote only when all three win</a:t>
            </a:r>
          </a:p>
        </p:txBody>
      </p:sp>
      <p:sp>
        <p:nvSpPr>
          <p:cNvPr id="14" name="switch-body">
            <a:extLst xmlns:a="http://schemas.openxmlformats.org/drawingml/2006/main">
              <a:ext uri="{FF2B5EF4-FFF2-40B4-BE49-F238E27FC236}">
                <a16:creationId xmlns:a16="http://schemas.microsoft.com/office/drawing/2014/main" id="{0013D448-AD9F-4107-9FF3-954146C2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762500"/>
            <a:ext cx="657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Teacher-reviewed answer quality · safety and citation parity · lower measured total operating cost</a:t>
            </a:r>
          </a:p>
        </p:txBody>
      </p:sp>
    </p:spTree>
    <p:extLst>
      <p:ext uri="{BB962C8B-B14F-4D97-AF65-F5344CB8AC3E}">
        <p14:creationId xmlns:p14="http://schemas.microsoft.com/office/powerpoint/2010/main" val="1907143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9">
            <a:extLst xmlns:a="http://schemas.openxmlformats.org/drawingml/2006/main">
              <a:ext uri="{FF2B5EF4-FFF2-40B4-BE49-F238E27FC236}">
                <a16:creationId xmlns:a16="http://schemas.microsoft.com/office/drawing/2014/main" id="{19804F64-5432-4332-A3BB-474060D3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MILESTONES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1DE7D873-F38E-4246-85B8-342A6038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95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The next 90 days convert engineering progress into beta evidence</a:t>
            </a:r>
          </a:p>
        </p:txBody>
      </p:sp>
      <p:sp>
        <p:nvSpPr>
          <p:cNvPr id="3" name="page-9">
            <a:extLst xmlns:a="http://schemas.openxmlformats.org/drawingml/2006/main">
              <a:ext uri="{FF2B5EF4-FFF2-40B4-BE49-F238E27FC236}">
                <a16:creationId xmlns:a16="http://schemas.microsoft.com/office/drawing/2014/main" id="{A22D6154-51CA-4C91-9B55-86F539EF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33412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cxnSp>
        <p:nvCxnSpPr>
          <p:cNvPr id="21" name="timeline-2ob9poifj0f"/>
          <p:cNvCxnSpPr/>
          <p:nvPr/>
        </p:nvCxnSpPr>
        <p:spPr>
          <a:xfrm xmlns:a="http://schemas.openxmlformats.org/drawingml/2006/main">
            <a:off x="609600" y="3162300"/>
            <a:ext cx="10915650" cy="9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B8BCC4"/>
            </a:solidFill>
            <a:prstDash val="solid"/>
          </a:ln>
        </p:spPr>
      </p:cxnSp>
      <p:sp>
        <p:nvSpPr>
          <p:cNvPr id="5" name="dot-0-0–30 DAYS">
            <a:extLst xmlns:a="http://schemas.openxmlformats.org/drawingml/2006/main">
              <a:ext uri="{FF2B5EF4-FFF2-40B4-BE49-F238E27FC236}">
                <a16:creationId xmlns:a16="http://schemas.microsoft.com/office/drawing/2014/main" id="{27C993D9-83B1-4FD0-947E-2D1B2D7E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6" name="label-0-0–30 DAYS">
            <a:extLst xmlns:a="http://schemas.openxmlformats.org/drawingml/2006/main">
              <a:ext uri="{FF2B5EF4-FFF2-40B4-BE49-F238E27FC236}">
                <a16:creationId xmlns:a16="http://schemas.microsoft.com/office/drawing/2014/main" id="{406932C5-0F2D-421B-9AD0-DFA1D5F3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0–30 DAYS</a:t>
            </a:r>
          </a:p>
        </p:txBody>
      </p:sp>
      <p:sp>
        <p:nvSpPr>
          <p:cNvPr id="7" name="head-0-0–30 DAYS">
            <a:extLst xmlns:a="http://schemas.openxmlformats.org/drawingml/2006/main">
              <a:ext uri="{FF2B5EF4-FFF2-40B4-BE49-F238E27FC236}">
                <a16:creationId xmlns:a16="http://schemas.microsoft.com/office/drawing/2014/main" id="{411378DB-8AED-4746-B49E-48DD5645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Make answers testable</a:t>
            </a:r>
          </a:p>
        </p:txBody>
      </p:sp>
      <p:sp>
        <p:nvSpPr>
          <p:cNvPr id="8" name="body-0-0–30 DAYS">
            <a:extLst xmlns:a="http://schemas.openxmlformats.org/drawingml/2006/main">
              <a:ext uri="{FF2B5EF4-FFF2-40B4-BE49-F238E27FC236}">
                <a16:creationId xmlns:a16="http://schemas.microsoft.com/office/drawing/2014/main" id="{E42FE4D6-BB3D-4C82-9900-03450B25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Fund provider billing, run the gold set, preserve citations and recruit qualified teacher reviewers.</a:t>
            </a:r>
          </a:p>
        </p:txBody>
      </p:sp>
      <p:sp>
        <p:nvSpPr>
          <p:cNvPr id="9" name="dot-1-31–60 DAYS">
            <a:extLst xmlns:a="http://schemas.openxmlformats.org/drawingml/2006/main">
              <a:ext uri="{FF2B5EF4-FFF2-40B4-BE49-F238E27FC236}">
                <a16:creationId xmlns:a16="http://schemas.microsoft.com/office/drawing/2014/main" id="{66CA5621-948F-46BA-984C-4E5ADE1B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111D"/>
          </a:solidFill>
          <a:ln xmlns:a="http://schemas.openxmlformats.org/drawingml/2006/main" w="0">
            <a:solidFill>
              <a:srgbClr val="0C111D"/>
            </a:solidFill>
            <a:prstDash val="solid"/>
          </a:ln>
        </p:spPr>
      </p:sp>
      <p:sp>
        <p:nvSpPr>
          <p:cNvPr id="10" name="label-1-31–60 DAYS">
            <a:extLst xmlns:a="http://schemas.openxmlformats.org/drawingml/2006/main">
              <a:ext uri="{FF2B5EF4-FFF2-40B4-BE49-F238E27FC236}">
                <a16:creationId xmlns:a16="http://schemas.microsoft.com/office/drawing/2014/main" id="{FD79F5F6-DC43-451B-B7C2-7A8E5E31D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31–60 DAYS</a:t>
            </a:r>
          </a:p>
        </p:txBody>
      </p:sp>
      <p:sp>
        <p:nvSpPr>
          <p:cNvPr id="11" name="head-1-31–60 DAYS">
            <a:extLst xmlns:a="http://schemas.openxmlformats.org/drawingml/2006/main">
              <a:ext uri="{FF2B5EF4-FFF2-40B4-BE49-F238E27FC236}">
                <a16:creationId xmlns:a16="http://schemas.microsoft.com/office/drawing/2014/main" id="{1CD4A38F-1E77-4247-8B43-9F59E681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Close safety gates</a:t>
            </a:r>
          </a:p>
        </p:txBody>
      </p:sp>
      <p:sp>
        <p:nvSpPr>
          <p:cNvPr id="12" name="body-1-31–60 DAYS">
            <a:extLst xmlns:a="http://schemas.openxmlformats.org/drawingml/2006/main">
              <a:ext uri="{FF2B5EF4-FFF2-40B4-BE49-F238E27FC236}">
                <a16:creationId xmlns:a16="http://schemas.microsoft.com/office/drawing/2014/main" id="{4EF9AE7C-85C6-4475-93A8-14FAED65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Implement guardian consent, approval records, deletion controls and ten-account workflow validation.</a:t>
            </a:r>
          </a:p>
        </p:txBody>
      </p:sp>
      <p:sp>
        <p:nvSpPr>
          <p:cNvPr id="13" name="dot-2-61–90 DAYS">
            <a:extLst xmlns:a="http://schemas.openxmlformats.org/drawingml/2006/main">
              <a:ext uri="{FF2B5EF4-FFF2-40B4-BE49-F238E27FC236}">
                <a16:creationId xmlns:a16="http://schemas.microsoft.com/office/drawing/2014/main" id="{EA82CBF8-864E-45D4-B364-95548771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086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C111D"/>
          </a:solidFill>
          <a:ln xmlns:a="http://schemas.openxmlformats.org/drawingml/2006/main" w="0">
            <a:solidFill>
              <a:srgbClr val="0C111D"/>
            </a:solidFill>
            <a:prstDash val="solid"/>
          </a:ln>
        </p:spPr>
      </p:sp>
      <p:sp>
        <p:nvSpPr>
          <p:cNvPr id="14" name="label-2-61–90 DAYS">
            <a:extLst xmlns:a="http://schemas.openxmlformats.org/drawingml/2006/main">
              <a:ext uri="{FF2B5EF4-FFF2-40B4-BE49-F238E27FC236}">
                <a16:creationId xmlns:a16="http://schemas.microsoft.com/office/drawing/2014/main" id="{B9F80206-5057-4E45-A486-D8829C192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24125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61–90 DAYS</a:t>
            </a:r>
          </a:p>
        </p:txBody>
      </p:sp>
      <p:sp>
        <p:nvSpPr>
          <p:cNvPr id="15" name="head-2-61–90 DAYS">
            <a:extLst xmlns:a="http://schemas.openxmlformats.org/drawingml/2006/main">
              <a:ext uri="{FF2B5EF4-FFF2-40B4-BE49-F238E27FC236}">
                <a16:creationId xmlns:a16="http://schemas.microsoft.com/office/drawing/2014/main" id="{C923EF92-1F28-4DEC-A7D1-8454A6B4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19500"/>
            <a:ext cx="314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Measure a cohort</a:t>
            </a:r>
          </a:p>
        </p:txBody>
      </p:sp>
      <p:sp>
        <p:nvSpPr>
          <p:cNvPr id="16" name="body-2-61–90 DAYS">
            <a:extLst xmlns:a="http://schemas.openxmlformats.org/drawingml/2006/main">
              <a:ext uri="{FF2B5EF4-FFF2-40B4-BE49-F238E27FC236}">
                <a16:creationId xmlns:a16="http://schemas.microsoft.com/office/drawing/2014/main" id="{5F10BE3D-81EA-497F-A8CB-0DF9BC2E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52900"/>
            <a:ext cx="3143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Enable approved topics, instrument success and retention, then test pricing through verified checkout.</a:t>
            </a:r>
          </a:p>
        </p:txBody>
      </p:sp>
      <p:sp>
        <p:nvSpPr>
          <p:cNvPr id="17" name="foot-rvz1n2dsqgb">
            <a:extLst xmlns:a="http://schemas.openxmlformats.org/drawingml/2006/main">
              <a:ext uri="{FF2B5EF4-FFF2-40B4-BE49-F238E27FC236}">
                <a16:creationId xmlns:a16="http://schemas.microsoft.com/office/drawing/2014/main" id="{EEB46345-2FB2-42CB-8D37-269F57D4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Dates are sequencing targets; release remains conditional on gate evidence rather than calendar completion.</a:t>
            </a:r>
          </a:p>
        </p:txBody>
      </p:sp>
    </p:spTree>
    <p:extLst>
      <p:ext uri="{BB962C8B-B14F-4D97-AF65-F5344CB8AC3E}">
        <p14:creationId xmlns:p14="http://schemas.microsoft.com/office/powerpoint/2010/main" val="6849895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lose-kicker">
            <a:extLst xmlns:a="http://schemas.openxmlformats.org/drawingml/2006/main">
              <a:ext uri="{FF2B5EF4-FFF2-40B4-BE49-F238E27FC236}">
                <a16:creationId xmlns:a16="http://schemas.microsoft.com/office/drawing/2014/main" id="{F9D10ADD-5796-4D70-8552-06903478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INVITATION TO DILIGENCE</a:t>
            </a:r>
          </a:p>
        </p:txBody>
      </p:sp>
      <p:sp>
        <p:nvSpPr>
          <p:cNvPr id="2" name="close-meta">
            <a:extLst xmlns:a="http://schemas.openxmlformats.org/drawingml/2006/main">
              <a:ext uri="{FF2B5EF4-FFF2-40B4-BE49-F238E27FC236}">
                <a16:creationId xmlns:a16="http://schemas.microsoft.com/office/drawing/2014/main" id="{E971D4A1-C82D-4AFB-B4E7-667CCF96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61950"/>
            <a:ext cx="3790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PRE-LAUNCH · NO OFFERING TERMS</a:t>
            </a:r>
          </a:p>
        </p:txBody>
      </p:sp>
      <p:sp>
        <p:nvSpPr>
          <p:cNvPr id="3" name="cover-accent-i0zjl6ephrm">
            <a:extLst xmlns:a="http://schemas.openxmlformats.org/drawingml/2006/main">
              <a:ext uri="{FF2B5EF4-FFF2-40B4-BE49-F238E27FC236}">
                <a16:creationId xmlns:a16="http://schemas.microsoft.com/office/drawing/2014/main" id="{4C93AE61-C12B-44B1-BC49-2D299C51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19300"/>
            <a:ext cx="1238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4" name="close-title">
            <a:extLst xmlns:a="http://schemas.openxmlformats.org/drawingml/2006/main">
              <a:ext uri="{FF2B5EF4-FFF2-40B4-BE49-F238E27FC236}">
                <a16:creationId xmlns:a16="http://schemas.microsoft.com/office/drawing/2014/main" id="{A18CCFA9-F563-4312-848E-B6A131C1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95500"/>
            <a:ext cx="1057275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Review the product.</a:t>
            </a:r>
          </a:p>
          <a:p xmlns:a="http://schemas.openxmlformats.org/drawingml/2006/main">
            <a:pPr algn="l">
              <a:def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Challenge the safeguards.</a:t>
            </a:r>
          </a:p>
          <a:p xmlns:a="http://schemas.openxmlformats.org/drawingml/2006/main">
            <a:pPr algn="l">
              <a:def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5250" b="1">
                <a:solidFill>
                  <a:srgbClr val="0C111D"/>
                </a:solidFill>
                <a:latin typeface="Helvetica Neue"/>
                <a:ea typeface="Helvetica Neue"/>
                <a:cs typeface="Helvetica Neue"/>
              </a:rPr>
              <a:t>Test the economics.</a:t>
            </a:r>
          </a:p>
        </p:txBody>
      </p:sp>
      <p:sp>
        <p:nvSpPr>
          <p:cNvPr id="5" name="close-sub">
            <a:extLst xmlns:a="http://schemas.openxmlformats.org/drawingml/2006/main">
              <a:ext uri="{FF2B5EF4-FFF2-40B4-BE49-F238E27FC236}">
                <a16:creationId xmlns:a16="http://schemas.microsoft.com/office/drawing/2014/main" id="{62C2241E-5321-465A-8A2F-D6C3C832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1975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66070"/>
                </a:solidFill>
                <a:latin typeface="Helvetica Neue"/>
                <a:ea typeface="Helvetica Neue"/>
                <a:cs typeface="Helvetica Neue"/>
              </a:rPr>
              <a:t>Next discussion: product demonstration, curriculum governance, evaluation results and the 90-day evidence plan.</a:t>
            </a:r>
          </a:p>
        </p:txBody>
      </p:sp>
    </p:spTree>
    <p:extLst>
      <p:ext uri="{BB962C8B-B14F-4D97-AF65-F5344CB8AC3E}">
        <p14:creationId xmlns:p14="http://schemas.microsoft.com/office/powerpoint/2010/main" val="21457940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2026-08-22T14:09:11.9670000Z</dcterms:created>
  <dcterms:modified xsi:type="dcterms:W3CDTF">2026-08-22T14:09:11.9670000Z</dcterms:modified>
</coreProperties>
</file>